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4" r:id="rId5"/>
    <p:sldId id="269" r:id="rId6"/>
    <p:sldId id="268" r:id="rId7"/>
    <p:sldId id="270" r:id="rId8"/>
    <p:sldId id="271" r:id="rId9"/>
    <p:sldId id="272" r:id="rId10"/>
    <p:sldId id="273" r:id="rId11"/>
    <p:sldId id="267" r:id="rId12"/>
    <p:sldId id="274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7"/>
    <a:srgbClr val="A3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9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p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28D45D03-A45A-4674-BE1B-8BD2799B50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389386"/>
            <a:ext cx="7200000" cy="60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p r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29D0BC0B-0C72-4567-9B19-F02F19432A6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28D45D03-A45A-4674-BE1B-8BD2799B50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388776"/>
            <a:ext cx="7200000" cy="608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861DC86A-5B84-4FB4-9463-49BCF57ACD3D}"/>
              </a:ext>
            </a:extLst>
          </p:cNvPr>
          <p:cNvSpPr/>
          <p:nvPr userDrawn="1"/>
        </p:nvSpPr>
        <p:spPr>
          <a:xfrm rot="-300000">
            <a:off x="-614811" y="4411134"/>
            <a:ext cx="10537200" cy="3042000"/>
          </a:xfrm>
          <a:prstGeom prst="rect">
            <a:avLst/>
          </a:prstGeom>
          <a:noFill/>
          <a:ln w="57150">
            <a:solidFill>
              <a:srgbClr val="5959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xmlns="" id="{49FF8BCC-C2BC-4A06-A4A8-1F72DF5C1240}"/>
              </a:ext>
            </a:extLst>
          </p:cNvPr>
          <p:cNvSpPr txBox="1">
            <a:spLocks/>
          </p:cNvSpPr>
          <p:nvPr userDrawn="1"/>
        </p:nvSpPr>
        <p:spPr>
          <a:xfrm rot="-300000">
            <a:off x="9727832" y="3095280"/>
            <a:ext cx="1504479" cy="800002"/>
          </a:xfrm>
          <a:prstGeom prst="rect">
            <a:avLst/>
          </a:prstGeom>
          <a:ln w="57150">
            <a:solidFill>
              <a:srgbClr val="595957"/>
            </a:solidFill>
            <a:miter lim="800000"/>
          </a:ln>
        </p:spPr>
        <p:txBody>
          <a:bodyPr vert="horz" lIns="0" tIns="3600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3600" b="1" spc="-70" dirty="0">
                <a:ln w="12700">
                  <a:noFill/>
                </a:ln>
                <a:solidFill>
                  <a:srgbClr val="A31C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1BFB6B15-82AF-4171-8754-5F6F28C1B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71" y="500244"/>
            <a:ext cx="6300000" cy="5319324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xmlns="" id="{C3650325-7941-4EC9-B112-1DDD41B6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00000">
            <a:off x="5206058" y="4194331"/>
            <a:ext cx="4646553" cy="2470541"/>
          </a:xfrm>
        </p:spPr>
        <p:txBody>
          <a:bodyPr lIns="0" tIns="180000" rIns="216000" bIns="180000" anchor="t" anchorCtr="0"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000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9BCC24F2-C0FB-4C2D-A01C-7C8A95146E95}"/>
              </a:ext>
            </a:extLst>
          </p:cNvPr>
          <p:cNvSpPr/>
          <p:nvPr userDrawn="1"/>
        </p:nvSpPr>
        <p:spPr>
          <a:xfrm rot="-300000">
            <a:off x="-1181358" y="-404257"/>
            <a:ext cx="2746850" cy="7814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3D7A4F86-F320-4E29-87D2-B1DA9AC900FC}"/>
              </a:ext>
            </a:extLst>
          </p:cNvPr>
          <p:cNvSpPr txBox="1">
            <a:spLocks/>
          </p:cNvSpPr>
          <p:nvPr userDrawn="1"/>
        </p:nvSpPr>
        <p:spPr>
          <a:xfrm rot="21300000">
            <a:off x="449736" y="952539"/>
            <a:ext cx="945547" cy="502792"/>
          </a:xfrm>
          <a:prstGeom prst="rect">
            <a:avLst/>
          </a:prstGeom>
          <a:solidFill>
            <a:schemeClr val="bg1"/>
          </a:solidFill>
          <a:ln w="50800">
            <a:solidFill>
              <a:srgbClr val="595957"/>
            </a:solidFill>
            <a:miter lim="800000"/>
          </a:ln>
        </p:spPr>
        <p:txBody>
          <a:bodyPr vert="horz" lIns="0" tIns="3600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500" b="1" spc="-70" dirty="0">
                <a:ln w="12700">
                  <a:noFill/>
                </a:ln>
                <a:solidFill>
                  <a:srgbClr val="A31C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xmlns="" id="{61B994A4-4480-4100-9D40-70149FCF73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12" y="612261"/>
            <a:ext cx="3312231" cy="2797200"/>
          </a:xfrm>
          <a:prstGeom prst="rect">
            <a:avLst/>
          </a:prstGeom>
        </p:spPr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6BE4DC34-FCA7-453F-9D3C-C726DB1580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5200" y="1276350"/>
            <a:ext cx="6138000" cy="5058000"/>
          </a:xfrm>
        </p:spPr>
        <p:txBody>
          <a:bodyPr lIns="0" tIns="180000" rIns="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F3DB27EF-313B-4323-8FBE-20E6B4CD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40000"/>
            <a:ext cx="6138000" cy="720000"/>
          </a:xfrm>
        </p:spPr>
        <p:txBody>
          <a:bodyPr lIns="0" tIns="0" rIns="0" bIns="0" anchor="t" anchorCtr="0"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1135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xmlns="" id="{AFAC83A9-49D8-418F-A024-AD521A4C09E0}"/>
              </a:ext>
            </a:extLst>
          </p:cNvPr>
          <p:cNvSpPr txBox="1">
            <a:spLocks/>
          </p:cNvSpPr>
          <p:nvPr userDrawn="1"/>
        </p:nvSpPr>
        <p:spPr>
          <a:xfrm rot="21300000">
            <a:off x="410048" y="954126"/>
            <a:ext cx="945547" cy="502792"/>
          </a:xfrm>
          <a:prstGeom prst="rect">
            <a:avLst/>
          </a:prstGeom>
          <a:solidFill>
            <a:schemeClr val="bg1"/>
          </a:solidFill>
          <a:ln w="50800">
            <a:solidFill>
              <a:srgbClr val="595957"/>
            </a:solidFill>
            <a:miter lim="800000"/>
          </a:ln>
        </p:spPr>
        <p:txBody>
          <a:bodyPr vert="horz" lIns="0" tIns="3600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500" b="1" spc="-70" dirty="0">
                <a:ln w="12700">
                  <a:noFill/>
                </a:ln>
                <a:solidFill>
                  <a:srgbClr val="A31C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xmlns="" id="{EFDB5DAE-FBE5-4F59-99E5-FDCED8CA298F}"/>
              </a:ext>
            </a:extLst>
          </p:cNvPr>
          <p:cNvCxnSpPr>
            <a:cxnSpLocks/>
          </p:cNvCxnSpPr>
          <p:nvPr userDrawn="1"/>
        </p:nvCxnSpPr>
        <p:spPr>
          <a:xfrm rot="-300000">
            <a:off x="1536630" y="-531000"/>
            <a:ext cx="0" cy="7920000"/>
          </a:xfrm>
          <a:prstGeom prst="line">
            <a:avLst/>
          </a:prstGeom>
          <a:ln w="53975">
            <a:solidFill>
              <a:srgbClr val="595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>
            <a:extLst>
              <a:ext uri="{FF2B5EF4-FFF2-40B4-BE49-F238E27FC236}">
                <a16:creationId xmlns:a16="http://schemas.microsoft.com/office/drawing/2014/main" xmlns="" id="{6E460103-F9B6-48BE-B49E-D6CDBA9342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00" y="612541"/>
            <a:ext cx="3312231" cy="2796640"/>
          </a:xfrm>
          <a:prstGeom prst="rect">
            <a:avLst/>
          </a:prstGeom>
        </p:spPr>
      </p:pic>
      <p:sp>
        <p:nvSpPr>
          <p:cNvPr id="6" name="Tijdelijke aanduiding voor tekst 3">
            <a:extLst>
              <a:ext uri="{FF2B5EF4-FFF2-40B4-BE49-F238E27FC236}">
                <a16:creationId xmlns:a16="http://schemas.microsoft.com/office/drawing/2014/main" xmlns="" id="{4508CFFA-D35E-41B9-9632-68E2858506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5200" y="1276350"/>
            <a:ext cx="6138000" cy="5058000"/>
          </a:xfrm>
        </p:spPr>
        <p:txBody>
          <a:bodyPr lIns="0" tIns="180000" rIns="0" bIns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F5BE326C-D935-4E4A-9FE7-CE661CE3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40000"/>
            <a:ext cx="6138000" cy="720000"/>
          </a:xfrm>
        </p:spPr>
        <p:txBody>
          <a:bodyPr lIns="0" tIns="0" rIns="0" bIns="0" anchor="t" anchorCtr="0"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518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78D3D59-F826-4C46-948D-DB903343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194A9032-398C-41DE-B1DE-185CC9C33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000" y="4698000"/>
            <a:ext cx="213184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CE3D8DA8-FFB2-4246-8B28-D2D2F02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CA67209D-12CD-40B8-8F40-AB2A29D05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6697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49" r:id="rId3"/>
    <p:sldLayoutId id="2147483652" r:id="rId4"/>
    <p:sldLayoutId id="2147483653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A31C2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1000"/>
        </a:spcAft>
        <a:buFont typeface="Arial" panose="020B0604020202020204" pitchFamily="34" charset="0"/>
        <a:buNone/>
        <a:defRPr sz="2000" kern="1200">
          <a:solidFill>
            <a:srgbClr val="595957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8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omafmetarmoede.be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E505CD-3D23-4885-8E93-08FA7DEC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Armoede halveren is haalbaar en betaalbaar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449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581878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Rechtvaardige fiscaliteit staat centraal</a:t>
            </a:r>
            <a:br>
              <a:rPr lang="nl-BE" dirty="0" smtClean="0"/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Zet in op energie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Gebruik de energiefactuur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694" y="2274276"/>
            <a:ext cx="6002074" cy="362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51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515200" y="1524000"/>
            <a:ext cx="6138000" cy="4810350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Herverdeling </a:t>
            </a:r>
            <a:r>
              <a:rPr lang="nl-BE" dirty="0" smtClean="0"/>
              <a:t>en heroriëntering van </a:t>
            </a:r>
            <a:r>
              <a:rPr lang="nl-BE" dirty="0" smtClean="0"/>
              <a:t>middelen en rechtvaardige fiscaliteit staan centraal in de strijd tegen armoede</a:t>
            </a:r>
          </a:p>
          <a:p>
            <a:r>
              <a:rPr lang="nl-BE" dirty="0" smtClean="0"/>
              <a:t>Binnen de budgetten is veel mogelijk: 16 miljard aan fiscale uitgaven en 3,6 miljard voor het </a:t>
            </a:r>
            <a:r>
              <a:rPr lang="nl-BE" dirty="0" smtClean="0"/>
              <a:t>Groeipakket </a:t>
            </a:r>
          </a:p>
          <a:p>
            <a:r>
              <a:rPr lang="nl-BE" dirty="0" smtClean="0"/>
              <a:t>Aanpakken </a:t>
            </a:r>
            <a:r>
              <a:rPr lang="nl-BE" dirty="0" smtClean="0"/>
              <a:t>van de Mattheus-effecten zorgt voor ruimte én voor maatregelen op maat van lage inkomensgroepen en mensen in </a:t>
            </a:r>
            <a:r>
              <a:rPr lang="nl-BE" dirty="0" smtClean="0"/>
              <a:t>armoede</a:t>
            </a:r>
          </a:p>
          <a:p>
            <a:r>
              <a:rPr lang="nl-BE" dirty="0"/>
              <a:t>Bijkomende middelen </a:t>
            </a:r>
            <a:r>
              <a:rPr lang="nl-BE"/>
              <a:t>zullen </a:t>
            </a:r>
            <a:r>
              <a:rPr lang="nl-BE" smtClean="0"/>
              <a:t>echter nodig </a:t>
            </a:r>
            <a:r>
              <a:rPr lang="nl-BE" dirty="0"/>
              <a:t>zijn</a:t>
            </a:r>
            <a:endParaRPr lang="nl-BE" dirty="0" smtClean="0"/>
          </a:p>
          <a:p>
            <a:r>
              <a:rPr lang="nl-BE" dirty="0" smtClean="0"/>
              <a:t>De minima, wonen, energie, kinderbijslag, sociale economie en ziekteverzekering, … =&gt; halvering van de armoede is mogelijk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Armoede halveren is haalbaar en betaalbaar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376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Conclusie door </a:t>
            </a:r>
            <a:br>
              <a:rPr lang="nl-BE" dirty="0" smtClean="0"/>
            </a:br>
            <a:r>
              <a:rPr lang="nl-BE" dirty="0" smtClean="0"/>
              <a:t>Jos Geysels</a:t>
            </a:r>
            <a:br>
              <a:rPr lang="nl-BE" dirty="0" smtClean="0"/>
            </a:br>
            <a:r>
              <a:rPr lang="nl-BE" dirty="0" smtClean="0"/>
              <a:t>voorzitter Decenniumdoelen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350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xmlns="" id="{E4783A5E-6C22-484C-B2E9-27DEAE1404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5200" y="1547446"/>
            <a:ext cx="6138000" cy="4786904"/>
          </a:xfrm>
        </p:spPr>
        <p:txBody>
          <a:bodyPr/>
          <a:lstStyle/>
          <a:p>
            <a:r>
              <a:rPr lang="nl-BE" dirty="0" smtClean="0"/>
              <a:t>De uitdaging: armoede op de politieke agenda</a:t>
            </a:r>
            <a:endParaRPr lang="nl-BE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Politieke partijen worden uitgedaagd.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Website </a:t>
            </a:r>
            <a:r>
              <a:rPr lang="nl-BE" dirty="0" smtClean="0">
                <a:hlinkClick r:id="rId2"/>
              </a:rPr>
              <a:t>www.komafmetarmoede.be</a:t>
            </a:r>
            <a:r>
              <a:rPr lang="nl-BE" dirty="0" smtClean="0"/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nl-BE" dirty="0" smtClean="0"/>
              <a:t>Kusttram, trams en bussen in 13 centrumsteden, bibliotheken en diensten, 150.000 broodzakken nodigen iedereen uit om hun kandidaat uit te dagen.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FF07E16B-2BF2-44B5-9E04-4CE890A1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40000"/>
            <a:ext cx="6138000" cy="960554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Campagne #Komafmetarmoede</a:t>
            </a:r>
            <a:endParaRPr lang="nl-BE" dirty="0"/>
          </a:p>
        </p:txBody>
      </p:sp>
      <p:pic>
        <p:nvPicPr>
          <p:cNvPr id="1026" name="Picture 2" descr="C:\Users\michel.debruyne\AppData\Local\Microsoft\Windows\Temporary Internet Files\Content.Outlook\3GYI7J9G\Komaf simulaties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34" y="3751385"/>
            <a:ext cx="3345653" cy="250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3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5515200" y="1570892"/>
            <a:ext cx="6138000" cy="4763458"/>
          </a:xfrm>
        </p:spPr>
        <p:txBody>
          <a:bodyPr>
            <a:normAutofit/>
          </a:bodyPr>
          <a:lstStyle/>
          <a:p>
            <a:r>
              <a:rPr lang="nl-BE" dirty="0" smtClean="0"/>
              <a:t>Rechtvaardige </a:t>
            </a:r>
            <a:r>
              <a:rPr lang="nl-BE" dirty="0" smtClean="0"/>
              <a:t>heroriëntering en herverdeling, </a:t>
            </a:r>
            <a:r>
              <a:rPr lang="nl-BE" dirty="0" smtClean="0"/>
              <a:t>en rechtvaardige fiscaliteit staan centraal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/>
                </a:solidFill>
              </a:rPr>
              <a:t>Voldoende middelen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BE" dirty="0" smtClean="0">
                <a:solidFill>
                  <a:schemeClr val="tx1"/>
                </a:solidFill>
              </a:rPr>
              <a:t>Mattheuseffecten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Zij die veel hebben, ontvangen meer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>
                <a:solidFill>
                  <a:schemeClr val="tx1"/>
                </a:solidFill>
              </a:rPr>
              <a:t>Zij die weinig hebben, wordt hen ontnomen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dirty="0" smtClean="0">
                <a:latin typeface="+mn-lt"/>
                <a:cs typeface="+mn-cs"/>
              </a:rPr>
              <a:t>Moedig beleid voor </a:t>
            </a:r>
            <a:r>
              <a:rPr lang="nl-BE" sz="2000" dirty="0" smtClean="0">
                <a:latin typeface="+mn-lt"/>
                <a:cs typeface="+mn-cs"/>
              </a:rPr>
              <a:t>herverdeling en heroriëntering</a:t>
            </a:r>
            <a:endParaRPr lang="nl-BE" sz="2000" dirty="0" smtClean="0">
              <a:latin typeface="+mn-lt"/>
              <a:cs typeface="+mn-cs"/>
            </a:endParaRP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Laagste inkomens moeten omhoog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Inzetten op kinderarmoede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Inzetten op sociale economie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Inzetten op huisvesting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Inzetten op betaalbare energie</a:t>
            </a: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r>
              <a:rPr lang="nl-BE" dirty="0" smtClean="0"/>
              <a:t>Inzetten op een sterke en solidaire ziekteverzekering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BE" sz="2000" dirty="0" smtClean="0">
                <a:latin typeface="+mn-lt"/>
                <a:cs typeface="+mn-cs"/>
              </a:rPr>
              <a:t>Armoede bestrijden is haalbaar en betaalbaar</a:t>
            </a:r>
            <a:endParaRPr lang="nl-BE" sz="2000" dirty="0">
              <a:latin typeface="+mn-lt"/>
              <a:cs typeface="+mn-cs"/>
            </a:endParaRPr>
          </a:p>
          <a:p>
            <a:pPr marL="702900" lvl="2" indent="-342900">
              <a:lnSpc>
                <a:spcPct val="100000"/>
              </a:lnSpc>
              <a:spcBef>
                <a:spcPts val="0"/>
              </a:spcBef>
            </a:pPr>
            <a:endParaRPr lang="nl-B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515200" y="540000"/>
            <a:ext cx="6138000" cy="937108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Armoede halveren is haalbaar en betaalbaar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436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558431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Voldoende middelen</a:t>
            </a:r>
            <a:br>
              <a:rPr lang="nl-BE" dirty="0" smtClean="0"/>
            </a:br>
            <a:r>
              <a:rPr lang="nl-BE" dirty="0" smtClean="0"/>
              <a:t>of de Mattheus-effecten</a:t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398" y="2219450"/>
            <a:ext cx="6711172" cy="304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58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558431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Voldoende middelen</a:t>
            </a:r>
            <a:br>
              <a:rPr lang="nl-BE" dirty="0" smtClean="0"/>
            </a:br>
            <a:r>
              <a:rPr lang="nl-BE" dirty="0" smtClean="0"/>
              <a:t>of de Mattheus-effecten</a:t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57008"/>
            <a:ext cx="6042218" cy="365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41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558431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Voldoende middelen</a:t>
            </a:r>
            <a:br>
              <a:rPr lang="nl-BE" dirty="0" smtClean="0"/>
            </a:br>
            <a:r>
              <a:rPr lang="nl-BE" dirty="0" smtClean="0"/>
              <a:t>of de Mattheus-effecten</a:t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48" y="1870930"/>
            <a:ext cx="5965338" cy="360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179507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Herschikking </a:t>
            </a:r>
            <a:r>
              <a:rPr lang="nl-BE" dirty="0" smtClean="0"/>
              <a:t>staat centraal</a:t>
            </a:r>
            <a:br>
              <a:rPr lang="nl-BE" dirty="0" smtClean="0"/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nl-BE" sz="2200" dirty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minima moeten </a:t>
            </a: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omhoog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Gebruik de </a:t>
            </a: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takshift en bijkomende middelen</a:t>
            </a: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/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982" y="2223600"/>
            <a:ext cx="6052415" cy="364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41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179507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Herverdeling staat centraal</a:t>
            </a:r>
            <a:br>
              <a:rPr lang="nl-BE" dirty="0" smtClean="0"/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Zet in op kinderarmoede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Gebruik het Groeipakket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516690"/>
              </p:ext>
            </p:extLst>
          </p:nvPr>
        </p:nvGraphicFramePr>
        <p:xfrm>
          <a:off x="5560597" y="1891726"/>
          <a:ext cx="5248080" cy="3242980"/>
        </p:xfrm>
        <a:graphic>
          <a:graphicData uri="http://schemas.openxmlformats.org/drawingml/2006/table">
            <a:tbl>
              <a:tblPr/>
              <a:tblGrid>
                <a:gridCol w="2624040"/>
                <a:gridCol w="2624040"/>
              </a:tblGrid>
              <a:tr h="24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Beschikbaar budget 2019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3.600,1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Geraamde uitgaven 2019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3.531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Basisbedragen en zorgtoeslagen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3.091,1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Sociale toeslagen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222,6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Universele participatietoeslagen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61,3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Selectieve participatietoeslag leerling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110,5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Selectieve participatietoeslag student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10,7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Kinderopvangtoeslag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13,9 miljoen euro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4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Kleutertoeslag (3-4 jaar) </a:t>
                      </a:r>
                      <a:endParaRPr lang="nl-BE" sz="120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Mincho"/>
                          <a:cs typeface="Calibri"/>
                        </a:rPr>
                        <a:t>21 miljoen euro </a:t>
                      </a:r>
                      <a:endParaRPr lang="nl-B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MS Mincho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43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1CD50454-F997-49D8-AB0D-FB810017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5200" y="539999"/>
            <a:ext cx="6138000" cy="1179507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Herschikking </a:t>
            </a:r>
            <a:r>
              <a:rPr lang="nl-BE" dirty="0" smtClean="0"/>
              <a:t>staat centraal</a:t>
            </a:r>
            <a:br>
              <a:rPr lang="nl-BE" dirty="0" smtClean="0"/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Zet in op huisvesting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  <a:t>Gebruik de woonbonus</a:t>
            </a:r>
            <a:br>
              <a:rPr lang="nl-BE" sz="2200" dirty="0" smtClean="0">
                <a:solidFill>
                  <a:srgbClr val="595957"/>
                </a:solidFill>
                <a:latin typeface="+mn-lt"/>
                <a:ea typeface="+mn-ea"/>
                <a:cs typeface="+mn-cs"/>
              </a:rPr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4" y="1912204"/>
            <a:ext cx="5993179" cy="4029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155322"/>
      </p:ext>
    </p:extLst>
  </p:cSld>
  <p:clrMapOvr>
    <a:masterClrMapping/>
  </p:clrMapOvr>
</p:sld>
</file>

<file path=ppt/theme/theme1.xml><?xml version="1.0" encoding="utf-8"?>
<a:theme xmlns:a="http://schemas.openxmlformats.org/drawingml/2006/main" name="Komaf_Powerpoint_Sjabloon_NEW">
  <a:themeElements>
    <a:clrScheme name="Aangepast 7">
      <a:dk1>
        <a:sysClr val="windowText" lastClr="000000"/>
      </a:dk1>
      <a:lt1>
        <a:srgbClr val="FFFFFF"/>
      </a:lt1>
      <a:dk2>
        <a:srgbClr val="595957"/>
      </a:dk2>
      <a:lt2>
        <a:srgbClr val="FFFFFF"/>
      </a:lt2>
      <a:accent1>
        <a:srgbClr val="A31C26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maf met Armoed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Komaf_Powerpoint_Sjabloon_NEW.potx" id="{D161F1BA-0BF2-4662-A142-0A28BC0CE613}" vid="{02149348-09FA-42C3-96B2-5366EF539EC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Komaf_Powerpoint_Sjabloon_NEW</Template>
  <TotalTime>106</TotalTime>
  <Words>279</Words>
  <Application>Microsoft Office PowerPoint</Application>
  <PresentationFormat>Aangepast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Komaf_Powerpoint_Sjabloon_NEW</vt:lpstr>
      <vt:lpstr>Armoede halveren is haalbaar en betaalbaar </vt:lpstr>
      <vt:lpstr>Campagne #Komafmetarmoede</vt:lpstr>
      <vt:lpstr>Armoede halveren is haalbaar en betaalbaar</vt:lpstr>
      <vt:lpstr>Voldoende middelen of de Mattheus-effecten  </vt:lpstr>
      <vt:lpstr>Voldoende middelen of de Mattheus-effecten  </vt:lpstr>
      <vt:lpstr>Voldoende middelen of de Mattheus-effecten  </vt:lpstr>
      <vt:lpstr>Herschikking staat centraal De minima moeten omhoog Gebruik de takshift en bijkomende middelen   </vt:lpstr>
      <vt:lpstr>Herverdeling staat centraal Zet in op kinderarmoede Gebruik het Groeipakket   </vt:lpstr>
      <vt:lpstr>Herschikking staat centraal Zet in op huisvesting Gebruik de woonbonus   </vt:lpstr>
      <vt:lpstr>Rechtvaardige fiscaliteit staat centraal Zet in op energie Gebruik de energiefactuur   </vt:lpstr>
      <vt:lpstr>Armoede halveren is haalbaar en betaalbaar</vt:lpstr>
      <vt:lpstr>Conclusie door  Jos Geysels voorzitter Decenniumdoelen</vt:lpstr>
    </vt:vector>
  </TitlesOfParts>
  <Company>Komyuniti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 Debruyne</dc:creator>
  <cp:lastModifiedBy>Michel Debruyne</cp:lastModifiedBy>
  <cp:revision>9</cp:revision>
  <dcterms:created xsi:type="dcterms:W3CDTF">2019-04-02T09:43:35Z</dcterms:created>
  <dcterms:modified xsi:type="dcterms:W3CDTF">2019-04-10T18:13:37Z</dcterms:modified>
</cp:coreProperties>
</file>