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94" r:id="rId2"/>
    <p:sldMasterId id="2147483698" r:id="rId3"/>
    <p:sldMasterId id="2147483710" r:id="rId4"/>
  </p:sldMasterIdLst>
  <p:notesMasterIdLst>
    <p:notesMasterId r:id="rId24"/>
  </p:notesMasterIdLst>
  <p:handoutMasterIdLst>
    <p:handoutMasterId r:id="rId25"/>
  </p:handoutMasterIdLst>
  <p:sldIdLst>
    <p:sldId id="368" r:id="rId5"/>
    <p:sldId id="268" r:id="rId6"/>
    <p:sldId id="366" r:id="rId7"/>
    <p:sldId id="367" r:id="rId8"/>
    <p:sldId id="282" r:id="rId9"/>
    <p:sldId id="348" r:id="rId10"/>
    <p:sldId id="357" r:id="rId11"/>
    <p:sldId id="358" r:id="rId12"/>
    <p:sldId id="360" r:id="rId13"/>
    <p:sldId id="359" r:id="rId14"/>
    <p:sldId id="354" r:id="rId15"/>
    <p:sldId id="361" r:id="rId16"/>
    <p:sldId id="362" r:id="rId17"/>
    <p:sldId id="364" r:id="rId18"/>
    <p:sldId id="350" r:id="rId19"/>
    <p:sldId id="363" r:id="rId20"/>
    <p:sldId id="365" r:id="rId21"/>
    <p:sldId id="309" r:id="rId22"/>
    <p:sldId id="369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7F0"/>
    <a:srgbClr val="000000"/>
    <a:srgbClr val="005E77"/>
    <a:srgbClr val="2F4D5D"/>
    <a:srgbClr val="1D8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9" autoAdjust="0"/>
    <p:restoredTop sz="93558" autoAdjust="0"/>
  </p:normalViewPr>
  <p:slideViewPr>
    <p:cSldViewPr snapToGrid="0" snapToObjects="1">
      <p:cViewPr varScale="1">
        <p:scale>
          <a:sx n="70" d="100"/>
          <a:sy n="70" d="100"/>
        </p:scale>
        <p:origin x="9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0116193\Box%20Sync\Minerva-Decenniumdoelen\Results\redistribution_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ap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Map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0116193\Box%20Sync\Minerva-Decenniumdoelen\Results\descriptives_over_time_0612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0116193\Box%20Sync\Minerva-Decenniumdoelen\Results\redistribution_flows_ful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0116193\Box%20Sync\Minerva-Decenniumdoelen\Results\redistribution_flows_ful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'Mean income'!$I$4</c:f>
              <c:strCache>
                <c:ptCount val="1"/>
                <c:pt idx="0">
                  <c:v>arm</c:v>
                </c:pt>
              </c:strCache>
            </c:strRef>
          </c:tx>
          <c:spPr>
            <a:ln w="28575" cap="rnd">
              <a:solidFill>
                <a:schemeClr val="accent3">
                  <a:shade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shade val="50000"/>
                </a:schemeClr>
              </a:solidFill>
              <a:ln w="9525">
                <a:solidFill>
                  <a:schemeClr val="accent3">
                    <a:shade val="50000"/>
                  </a:schemeClr>
                </a:solidFill>
              </a:ln>
              <a:effectLst/>
            </c:spPr>
          </c:marker>
          <c:cat>
            <c:numRef>
              <c:f>'Mean income'!$J$3:$AO$3</c:f>
              <c:numCache>
                <c:formatCode>General</c:formatCode>
                <c:ptCount val="32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</c:numCache>
            </c:numRef>
          </c:cat>
          <c:val>
            <c:numRef>
              <c:f>'Mean income'!$J$10:$AO$10</c:f>
              <c:numCache>
                <c:formatCode>General</c:formatCode>
                <c:ptCount val="32"/>
                <c:pt idx="0">
                  <c:v>100</c:v>
                </c:pt>
                <c:pt idx="3">
                  <c:v>102.49965061075184</c:v>
                </c:pt>
                <c:pt idx="7">
                  <c:v>113.61782286467839</c:v>
                </c:pt>
                <c:pt idx="12">
                  <c:v>119.30147189855221</c:v>
                </c:pt>
                <c:pt idx="13">
                  <c:v>120.72364565593737</c:v>
                </c:pt>
                <c:pt idx="14">
                  <c:v>125.42781709935443</c:v>
                </c:pt>
                <c:pt idx="15">
                  <c:v>128.76994442192506</c:v>
                </c:pt>
                <c:pt idx="20">
                  <c:v>123.47281933075682</c:v>
                </c:pt>
                <c:pt idx="21">
                  <c:v>126.02402353525657</c:v>
                </c:pt>
                <c:pt idx="22">
                  <c:v>127.95608509557466</c:v>
                </c:pt>
                <c:pt idx="23">
                  <c:v>130.00467661664862</c:v>
                </c:pt>
                <c:pt idx="24">
                  <c:v>131.25566744585393</c:v>
                </c:pt>
                <c:pt idx="25">
                  <c:v>131.12918596779738</c:v>
                </c:pt>
                <c:pt idx="26">
                  <c:v>128.27323620565065</c:v>
                </c:pt>
                <c:pt idx="27">
                  <c:v>131.26855579462102</c:v>
                </c:pt>
                <c:pt idx="28">
                  <c:v>131.82190848811837</c:v>
                </c:pt>
                <c:pt idx="29">
                  <c:v>133.25173928407764</c:v>
                </c:pt>
                <c:pt idx="30">
                  <c:v>133.20320959789478</c:v>
                </c:pt>
                <c:pt idx="31">
                  <c:v>136.31263267677991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37D-4641-B7B4-0CFE45DF8FE5}"/>
            </c:ext>
          </c:extLst>
        </c:ser>
        <c:ser>
          <c:idx val="1"/>
          <c:order val="1"/>
          <c:tx>
            <c:strRef>
              <c:f>'Mean income'!$I$5</c:f>
              <c:strCache>
                <c:ptCount val="1"/>
                <c:pt idx="0">
                  <c:v>lage middenklasse</c:v>
                </c:pt>
              </c:strCache>
            </c:strRef>
          </c:tx>
          <c:spPr>
            <a:ln w="28575" cap="rnd" cmpd="sng">
              <a:solidFill>
                <a:schemeClr val="accent3">
                  <a:shade val="7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'Mean income'!$J$3:$AO$3</c:f>
              <c:numCache>
                <c:formatCode>General</c:formatCode>
                <c:ptCount val="32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</c:numCache>
            </c:numRef>
          </c:cat>
          <c:val>
            <c:numRef>
              <c:f>'Mean income'!$J$11:$AO$11</c:f>
              <c:numCache>
                <c:formatCode>General</c:formatCode>
                <c:ptCount val="32"/>
                <c:pt idx="0">
                  <c:v>100</c:v>
                </c:pt>
                <c:pt idx="3">
                  <c:v>101.73368992219596</c:v>
                </c:pt>
                <c:pt idx="7">
                  <c:v>113.61783141242309</c:v>
                </c:pt>
                <c:pt idx="12">
                  <c:v>126.50850391054902</c:v>
                </c:pt>
                <c:pt idx="13">
                  <c:v>128.7207535044291</c:v>
                </c:pt>
                <c:pt idx="14">
                  <c:v>129.31338314619072</c:v>
                </c:pt>
                <c:pt idx="15">
                  <c:v>131.9447937264589</c:v>
                </c:pt>
                <c:pt idx="20">
                  <c:v>134.54094649066036</c:v>
                </c:pt>
                <c:pt idx="21">
                  <c:v>135.52046920686084</c:v>
                </c:pt>
                <c:pt idx="22">
                  <c:v>134.5995042627242</c:v>
                </c:pt>
                <c:pt idx="23">
                  <c:v>139.18280326307348</c:v>
                </c:pt>
                <c:pt idx="24">
                  <c:v>139.18224798158207</c:v>
                </c:pt>
                <c:pt idx="25">
                  <c:v>141.91997379035342</c:v>
                </c:pt>
                <c:pt idx="26">
                  <c:v>138.01230150375014</c:v>
                </c:pt>
                <c:pt idx="27">
                  <c:v>140.79224330069863</c:v>
                </c:pt>
                <c:pt idx="28">
                  <c:v>140.95562190061273</c:v>
                </c:pt>
                <c:pt idx="29">
                  <c:v>141.25671259677182</c:v>
                </c:pt>
                <c:pt idx="30">
                  <c:v>144.71273642424967</c:v>
                </c:pt>
                <c:pt idx="31">
                  <c:v>143.6685164404517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37D-4641-B7B4-0CFE45DF8FE5}"/>
            </c:ext>
          </c:extLst>
        </c:ser>
        <c:ser>
          <c:idx val="2"/>
          <c:order val="2"/>
          <c:tx>
            <c:strRef>
              <c:f>'Mean income'!$I$6</c:f>
              <c:strCache>
                <c:ptCount val="1"/>
                <c:pt idx="0">
                  <c:v>kernmiddenklasse</c:v>
                </c:pt>
              </c:strCache>
            </c:strRef>
          </c:tx>
          <c:spPr>
            <a:ln w="28575" cap="rnd">
              <a:solidFill>
                <a:schemeClr val="accent3">
                  <a:shade val="90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'Mean income'!$J$3:$AO$3</c:f>
              <c:numCache>
                <c:formatCode>General</c:formatCode>
                <c:ptCount val="32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</c:numCache>
            </c:numRef>
          </c:cat>
          <c:val>
            <c:numRef>
              <c:f>'Mean income'!$J$12:$AO$12</c:f>
              <c:numCache>
                <c:formatCode>General</c:formatCode>
                <c:ptCount val="32"/>
                <c:pt idx="0">
                  <c:v>100</c:v>
                </c:pt>
                <c:pt idx="3">
                  <c:v>102.43559527233745</c:v>
                </c:pt>
                <c:pt idx="7">
                  <c:v>113.63236795648812</c:v>
                </c:pt>
                <c:pt idx="12">
                  <c:v>128.22681113294266</c:v>
                </c:pt>
                <c:pt idx="13">
                  <c:v>131.23930688030583</c:v>
                </c:pt>
                <c:pt idx="14">
                  <c:v>131.08532025427181</c:v>
                </c:pt>
                <c:pt idx="15">
                  <c:v>134.20509289518938</c:v>
                </c:pt>
                <c:pt idx="20">
                  <c:v>137.03702747559066</c:v>
                </c:pt>
                <c:pt idx="21">
                  <c:v>137.72156490851151</c:v>
                </c:pt>
                <c:pt idx="22">
                  <c:v>137.48157854210763</c:v>
                </c:pt>
                <c:pt idx="23">
                  <c:v>142.16678523174474</c:v>
                </c:pt>
                <c:pt idx="24">
                  <c:v>142.26193267864758</c:v>
                </c:pt>
                <c:pt idx="25">
                  <c:v>145.3744260007374</c:v>
                </c:pt>
                <c:pt idx="26">
                  <c:v>141.35846696873665</c:v>
                </c:pt>
                <c:pt idx="27">
                  <c:v>144.5969373044469</c:v>
                </c:pt>
                <c:pt idx="28">
                  <c:v>145.10808365534388</c:v>
                </c:pt>
                <c:pt idx="29">
                  <c:v>144.56817919866418</c:v>
                </c:pt>
                <c:pt idx="30">
                  <c:v>148.165880692012</c:v>
                </c:pt>
                <c:pt idx="31">
                  <c:v>149.8777075303399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37D-4641-B7B4-0CFE45DF8FE5}"/>
            </c:ext>
          </c:extLst>
        </c:ser>
        <c:ser>
          <c:idx val="3"/>
          <c:order val="3"/>
          <c:tx>
            <c:strRef>
              <c:f>'Mean income'!$I$7</c:f>
              <c:strCache>
                <c:ptCount val="1"/>
                <c:pt idx="0">
                  <c:v>hoge middenklasse</c:v>
                </c:pt>
              </c:strCache>
            </c:strRef>
          </c:tx>
          <c:spPr>
            <a:ln w="28575" cap="rnd">
              <a:solidFill>
                <a:schemeClr val="accent3">
                  <a:tint val="9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'Mean income'!$J$3:$AO$3</c:f>
              <c:numCache>
                <c:formatCode>General</c:formatCode>
                <c:ptCount val="32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</c:numCache>
            </c:numRef>
          </c:cat>
          <c:val>
            <c:numRef>
              <c:f>'Mean income'!$J$13:$AO$13</c:f>
              <c:numCache>
                <c:formatCode>General</c:formatCode>
                <c:ptCount val="32"/>
                <c:pt idx="0">
                  <c:v>100</c:v>
                </c:pt>
                <c:pt idx="3">
                  <c:v>102.09925535348663</c:v>
                </c:pt>
                <c:pt idx="7">
                  <c:v>113.61783141242309</c:v>
                </c:pt>
                <c:pt idx="12">
                  <c:v>128.69953396256494</c:v>
                </c:pt>
                <c:pt idx="13">
                  <c:v>128.56920492111286</c:v>
                </c:pt>
                <c:pt idx="14">
                  <c:v>131.23244391858506</c:v>
                </c:pt>
                <c:pt idx="15">
                  <c:v>136.3370551993678</c:v>
                </c:pt>
                <c:pt idx="20">
                  <c:v>136.77784490983569</c:v>
                </c:pt>
                <c:pt idx="21">
                  <c:v>138.29144183817291</c:v>
                </c:pt>
                <c:pt idx="22">
                  <c:v>138.62242340932264</c:v>
                </c:pt>
                <c:pt idx="23">
                  <c:v>143.53484558603878</c:v>
                </c:pt>
                <c:pt idx="24">
                  <c:v>143.62286568533688</c:v>
                </c:pt>
                <c:pt idx="25">
                  <c:v>143.41088880070629</c:v>
                </c:pt>
                <c:pt idx="26">
                  <c:v>140.97889666502616</c:v>
                </c:pt>
                <c:pt idx="27">
                  <c:v>145.48122249868794</c:v>
                </c:pt>
                <c:pt idx="28">
                  <c:v>146.68060352215278</c:v>
                </c:pt>
                <c:pt idx="29">
                  <c:v>147.84011777026066</c:v>
                </c:pt>
                <c:pt idx="30">
                  <c:v>149.59349561693449</c:v>
                </c:pt>
                <c:pt idx="31">
                  <c:v>148.60493480670075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37D-4641-B7B4-0CFE45DF8FE5}"/>
            </c:ext>
          </c:extLst>
        </c:ser>
        <c:ser>
          <c:idx val="4"/>
          <c:order val="4"/>
          <c:tx>
            <c:strRef>
              <c:f>'Mean income'!$I$8</c:f>
              <c:strCache>
                <c:ptCount val="1"/>
                <c:pt idx="0">
                  <c:v>rijk</c:v>
                </c:pt>
              </c:strCache>
            </c:strRef>
          </c:tx>
          <c:spPr>
            <a:ln w="28575" cap="rnd">
              <a:solidFill>
                <a:schemeClr val="accent3">
                  <a:tint val="7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tint val="70000"/>
                </a:schemeClr>
              </a:solidFill>
              <a:ln w="9525">
                <a:solidFill>
                  <a:schemeClr val="accent3">
                    <a:tint val="70000"/>
                  </a:schemeClr>
                </a:solidFill>
              </a:ln>
              <a:effectLst/>
            </c:spPr>
          </c:marker>
          <c:cat>
            <c:numRef>
              <c:f>'Mean income'!$J$3:$AO$3</c:f>
              <c:numCache>
                <c:formatCode>General</c:formatCode>
                <c:ptCount val="32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</c:numCache>
            </c:numRef>
          </c:cat>
          <c:val>
            <c:numRef>
              <c:f>'Mean income'!$J$14:$AO$14</c:f>
              <c:numCache>
                <c:formatCode>General</c:formatCode>
                <c:ptCount val="32"/>
                <c:pt idx="0">
                  <c:v>100</c:v>
                </c:pt>
                <c:pt idx="3">
                  <c:v>102.78073522442679</c:v>
                </c:pt>
                <c:pt idx="7">
                  <c:v>116.45413145174169</c:v>
                </c:pt>
                <c:pt idx="12">
                  <c:v>129.38300880685549</c:v>
                </c:pt>
                <c:pt idx="13">
                  <c:v>141.11335889168058</c:v>
                </c:pt>
                <c:pt idx="14">
                  <c:v>137.59841957208204</c:v>
                </c:pt>
                <c:pt idx="15">
                  <c:v>136.6757019786593</c:v>
                </c:pt>
                <c:pt idx="20">
                  <c:v>141.47485282505497</c:v>
                </c:pt>
                <c:pt idx="21">
                  <c:v>140.70244176641373</c:v>
                </c:pt>
                <c:pt idx="22">
                  <c:v>138.7165618906136</c:v>
                </c:pt>
                <c:pt idx="23">
                  <c:v>141.9565467044842</c:v>
                </c:pt>
                <c:pt idx="24">
                  <c:v>139.83744646694583</c:v>
                </c:pt>
                <c:pt idx="25">
                  <c:v>142.1826002283797</c:v>
                </c:pt>
                <c:pt idx="26">
                  <c:v>139.99911004769436</c:v>
                </c:pt>
                <c:pt idx="27">
                  <c:v>147.97200425063915</c:v>
                </c:pt>
                <c:pt idx="28">
                  <c:v>145.96158343035424</c:v>
                </c:pt>
                <c:pt idx="29">
                  <c:v>146.73729166048136</c:v>
                </c:pt>
                <c:pt idx="30">
                  <c:v>152.40727138922978</c:v>
                </c:pt>
                <c:pt idx="31">
                  <c:v>146.68891537157617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37D-4641-B7B4-0CFE45DF8FE5}"/>
            </c:ext>
          </c:extLst>
        </c:ser>
        <c:ser>
          <c:idx val="5"/>
          <c:order val="5"/>
          <c:tx>
            <c:strRef>
              <c:f>'Mean income'!$I$17</c:f>
              <c:strCache>
                <c:ptCount val="1"/>
                <c:pt idx="0">
                  <c:v>GDP per capita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'Mean income'!$J$3:$AO$3</c:f>
              <c:numCache>
                <c:formatCode>General</c:formatCode>
                <c:ptCount val="32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</c:numCache>
            </c:numRef>
          </c:cat>
          <c:val>
            <c:numRef>
              <c:f>'Mean income'!$J$17:$AN$17</c:f>
              <c:numCache>
                <c:formatCode>General</c:formatCode>
                <c:ptCount val="31"/>
                <c:pt idx="0">
                  <c:v>100</c:v>
                </c:pt>
                <c:pt idx="1">
                  <c:v>101.8021063287009</c:v>
                </c:pt>
                <c:pt idx="2">
                  <c:v>104.03425987764378</c:v>
                </c:pt>
                <c:pt idx="3">
                  <c:v>108.57400151507915</c:v>
                </c:pt>
                <c:pt idx="4">
                  <c:v>111.93374732732448</c:v>
                </c:pt>
                <c:pt idx="5">
                  <c:v>115.12127418545698</c:v>
                </c:pt>
                <c:pt idx="6">
                  <c:v>116.78631997393322</c:v>
                </c:pt>
                <c:pt idx="7">
                  <c:v>118.0900365764585</c:v>
                </c:pt>
                <c:pt idx="8">
                  <c:v>116.50192826259411</c:v>
                </c:pt>
                <c:pt idx="9">
                  <c:v>119.90476511782089</c:v>
                </c:pt>
                <c:pt idx="10">
                  <c:v>122.50988203290991</c:v>
                </c:pt>
                <c:pt idx="11">
                  <c:v>124.24155186726142</c:v>
                </c:pt>
                <c:pt idx="12">
                  <c:v>128.53472600591758</c:v>
                </c:pt>
                <c:pt idx="13">
                  <c:v>130.77847244993436</c:v>
                </c:pt>
                <c:pt idx="14">
                  <c:v>135.17326415359079</c:v>
                </c:pt>
                <c:pt idx="15">
                  <c:v>139.77078579834622</c:v>
                </c:pt>
                <c:pt idx="16">
                  <c:v>140.42553805107954</c:v>
                </c:pt>
                <c:pt idx="17">
                  <c:v>142.2475061244773</c:v>
                </c:pt>
                <c:pt idx="18">
                  <c:v>142.75497395853009</c:v>
                </c:pt>
                <c:pt idx="19">
                  <c:v>147.31890388161796</c:v>
                </c:pt>
                <c:pt idx="20">
                  <c:v>149.58596798014514</c:v>
                </c:pt>
                <c:pt idx="21">
                  <c:v>152.32087269641016</c:v>
                </c:pt>
                <c:pt idx="22">
                  <c:v>156.32460443644595</c:v>
                </c:pt>
                <c:pt idx="23">
                  <c:v>156.24250048961821</c:v>
                </c:pt>
                <c:pt idx="24">
                  <c:v>151.49778169585647</c:v>
                </c:pt>
                <c:pt idx="25">
                  <c:v>154.25135936186797</c:v>
                </c:pt>
                <c:pt idx="26">
                  <c:v>155.66386284255205</c:v>
                </c:pt>
                <c:pt idx="27">
                  <c:v>154.80549410708358</c:v>
                </c:pt>
                <c:pt idx="28">
                  <c:v>153.99846915791574</c:v>
                </c:pt>
                <c:pt idx="29">
                  <c:v>155.80400243579876</c:v>
                </c:pt>
                <c:pt idx="30">
                  <c:v>157.32818992897893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37D-4641-B7B4-0CFE45DF8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914256"/>
        <c:axId val="111914816"/>
      </c:lineChart>
      <c:catAx>
        <c:axId val="11191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11914816"/>
        <c:crosses val="autoZero"/>
        <c:auto val="1"/>
        <c:lblAlgn val="ctr"/>
        <c:lblOffset val="100"/>
        <c:noMultiLvlLbl val="0"/>
      </c:catAx>
      <c:valAx>
        <c:axId val="111914816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1191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nl-B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Sheet1!$C$57</c:f>
              <c:strCache>
                <c:ptCount val="1"/>
                <c:pt idx="0">
                  <c:v>1985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Sheet1!$B$58:$B$62</c:f>
              <c:strCache>
                <c:ptCount val="5"/>
                <c:pt idx="0">
                  <c:v>Arm</c:v>
                </c:pt>
                <c:pt idx="1">
                  <c:v>LMKL</c:v>
                </c:pt>
                <c:pt idx="2">
                  <c:v>KMKL</c:v>
                </c:pt>
                <c:pt idx="3">
                  <c:v>HMKL</c:v>
                </c:pt>
                <c:pt idx="4">
                  <c:v>Rijk</c:v>
                </c:pt>
              </c:strCache>
            </c:strRef>
          </c:cat>
          <c:val>
            <c:numRef>
              <c:f>Sheet1!$C$58:$C$62</c:f>
              <c:numCache>
                <c:formatCode>0.0</c:formatCode>
                <c:ptCount val="5"/>
                <c:pt idx="0">
                  <c:v>70.900000000000006</c:v>
                </c:pt>
                <c:pt idx="1">
                  <c:v>67.400000000000006</c:v>
                </c:pt>
                <c:pt idx="2">
                  <c:v>50.8</c:v>
                </c:pt>
                <c:pt idx="3">
                  <c:v>30.6</c:v>
                </c:pt>
                <c:pt idx="4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AD-4ED9-9AF8-3BCE53766766}"/>
            </c:ext>
          </c:extLst>
        </c:ser>
        <c:ser>
          <c:idx val="2"/>
          <c:order val="1"/>
          <c:tx>
            <c:strRef>
              <c:f>Sheet1!$E$57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Sheet1!$B$58:$B$62</c:f>
              <c:strCache>
                <c:ptCount val="5"/>
                <c:pt idx="0">
                  <c:v>Arm</c:v>
                </c:pt>
                <c:pt idx="1">
                  <c:v>LMKL</c:v>
                </c:pt>
                <c:pt idx="2">
                  <c:v>KMKL</c:v>
                </c:pt>
                <c:pt idx="3">
                  <c:v>HMKL</c:v>
                </c:pt>
                <c:pt idx="4">
                  <c:v>Rijk</c:v>
                </c:pt>
              </c:strCache>
            </c:strRef>
          </c:cat>
          <c:val>
            <c:numRef>
              <c:f>Sheet1!$E$58:$E$62</c:f>
              <c:numCache>
                <c:formatCode>0.0</c:formatCode>
                <c:ptCount val="5"/>
                <c:pt idx="0">
                  <c:v>65.7</c:v>
                </c:pt>
                <c:pt idx="1">
                  <c:v>44.2</c:v>
                </c:pt>
                <c:pt idx="2">
                  <c:v>17.5</c:v>
                </c:pt>
                <c:pt idx="3">
                  <c:v>3.5</c:v>
                </c:pt>
                <c:pt idx="4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AD-4ED9-9AF8-3BCE53766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397600"/>
        <c:axId val="165398160"/>
      </c:barChart>
      <c:catAx>
        <c:axId val="16539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5398160"/>
        <c:crosses val="autoZero"/>
        <c:auto val="1"/>
        <c:lblAlgn val="ctr"/>
        <c:lblOffset val="100"/>
        <c:noMultiLvlLbl val="0"/>
      </c:catAx>
      <c:valAx>
        <c:axId val="16539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539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l-B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Sheet2!$G$46</c:f>
              <c:strCache>
                <c:ptCount val="1"/>
                <c:pt idx="0">
                  <c:v>1985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Sheet2!$F$47:$F$51</c:f>
              <c:strCache>
                <c:ptCount val="5"/>
                <c:pt idx="0">
                  <c:v>ARM</c:v>
                </c:pt>
                <c:pt idx="1">
                  <c:v>LMKL</c:v>
                </c:pt>
                <c:pt idx="2">
                  <c:v>KMKL</c:v>
                </c:pt>
                <c:pt idx="3">
                  <c:v>HMKL</c:v>
                </c:pt>
                <c:pt idx="4">
                  <c:v>RIJK</c:v>
                </c:pt>
              </c:strCache>
            </c:strRef>
          </c:cat>
          <c:val>
            <c:numRef>
              <c:f>Sheet2!$G$47:$G$51</c:f>
              <c:numCache>
                <c:formatCode>0.00%</c:formatCode>
                <c:ptCount val="5"/>
                <c:pt idx="0">
                  <c:v>0.42799999999999999</c:v>
                </c:pt>
                <c:pt idx="1">
                  <c:v>0.23200000000000001</c:v>
                </c:pt>
                <c:pt idx="2">
                  <c:v>0.126</c:v>
                </c:pt>
                <c:pt idx="3">
                  <c:v>7.0000000000000007E-2</c:v>
                </c:pt>
                <c:pt idx="4">
                  <c:v>5.7000000000000002E-2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AF-466E-9209-01DBBE5C1AF6}"/>
            </c:ext>
          </c:extLst>
        </c:ser>
        <c:ser>
          <c:idx val="1"/>
          <c:order val="1"/>
          <c:tx>
            <c:strRef>
              <c:f>Sheet2!$H$46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Sheet2!$F$47:$F$51</c:f>
              <c:strCache>
                <c:ptCount val="5"/>
                <c:pt idx="0">
                  <c:v>ARM</c:v>
                </c:pt>
                <c:pt idx="1">
                  <c:v>LMKL</c:v>
                </c:pt>
                <c:pt idx="2">
                  <c:v>KMKL</c:v>
                </c:pt>
                <c:pt idx="3">
                  <c:v>HMKL</c:v>
                </c:pt>
                <c:pt idx="4">
                  <c:v>RIJK</c:v>
                </c:pt>
              </c:strCache>
            </c:strRef>
          </c:cat>
          <c:val>
            <c:numRef>
              <c:f>Sheet2!$H$47:$H$51</c:f>
              <c:numCache>
                <c:formatCode>0.00%</c:formatCode>
                <c:ptCount val="5"/>
                <c:pt idx="0">
                  <c:v>0.439</c:v>
                </c:pt>
                <c:pt idx="1">
                  <c:v>0.25600000000000001</c:v>
                </c:pt>
                <c:pt idx="2">
                  <c:v>0.129</c:v>
                </c:pt>
                <c:pt idx="3">
                  <c:v>3.5999999999999997E-2</c:v>
                </c:pt>
                <c:pt idx="4">
                  <c:v>2.5999999999999999E-2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AF-466E-9209-01DBBE5C1AF6}"/>
            </c:ext>
          </c:extLst>
        </c:ser>
        <c:ser>
          <c:idx val="2"/>
          <c:order val="2"/>
          <c:tx>
            <c:strRef>
              <c:f>Sheet2!$I$46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Sheet2!$F$47:$F$51</c:f>
              <c:strCache>
                <c:ptCount val="5"/>
                <c:pt idx="0">
                  <c:v>ARM</c:v>
                </c:pt>
                <c:pt idx="1">
                  <c:v>LMKL</c:v>
                </c:pt>
                <c:pt idx="2">
                  <c:v>KMKL</c:v>
                </c:pt>
                <c:pt idx="3">
                  <c:v>HMKL</c:v>
                </c:pt>
                <c:pt idx="4">
                  <c:v>RIJK</c:v>
                </c:pt>
              </c:strCache>
            </c:strRef>
          </c:cat>
          <c:val>
            <c:numRef>
              <c:f>Sheet2!$I$47:$I$51</c:f>
              <c:numCache>
                <c:formatCode>0.00%</c:formatCode>
                <c:ptCount val="5"/>
                <c:pt idx="0">
                  <c:v>0.55500000000000005</c:v>
                </c:pt>
                <c:pt idx="1">
                  <c:v>0.33300000000000002</c:v>
                </c:pt>
                <c:pt idx="2">
                  <c:v>0.154</c:v>
                </c:pt>
                <c:pt idx="3">
                  <c:v>3.5000000000000003E-2</c:v>
                </c:pt>
                <c:pt idx="4">
                  <c:v>3.0000000000000001E-3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AF-466E-9209-01DBBE5C1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01520"/>
        <c:axId val="165402080"/>
      </c:barChart>
      <c:catAx>
        <c:axId val="16540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5402080"/>
        <c:crosses val="autoZero"/>
        <c:auto val="1"/>
        <c:lblAlgn val="ctr"/>
        <c:lblOffset val="100"/>
        <c:noMultiLvlLbl val="0"/>
      </c:catAx>
      <c:valAx>
        <c:axId val="16540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540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97131361536377E-2"/>
          <c:y val="2.7287158018857789E-2"/>
          <c:w val="0.92627122065801271"/>
          <c:h val="0.821745669817533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Arm</c:v>
                </c:pt>
              </c:strCache>
            </c:strRef>
          </c:tx>
          <c:spPr>
            <a:ln w="34925" cap="rnd">
              <a:solidFill>
                <a:schemeClr val="accent1">
                  <a:shade val="44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shade val="44000"/>
                </a:schemeClr>
              </a:solidFill>
              <a:ln w="9525">
                <a:solidFill>
                  <a:schemeClr val="accent1">
                    <a:shade val="44000"/>
                  </a:schemeClr>
                </a:solidFill>
                <a:round/>
              </a:ln>
              <a:effectLst/>
            </c:spPr>
          </c:marker>
          <c:cat>
            <c:numRef>
              <c:f>Sheet1!$C$2:$I$2</c:f>
              <c:numCache>
                <c:formatCode>General</c:formatCode>
                <c:ptCount val="7"/>
                <c:pt idx="0">
                  <c:v>1985</c:v>
                </c:pt>
                <c:pt idx="1">
                  <c:v>1992</c:v>
                </c:pt>
                <c:pt idx="2">
                  <c:v>1997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2016</c:v>
                </c:pt>
              </c:numCache>
            </c:numRef>
          </c:cat>
          <c:val>
            <c:numRef>
              <c:f>Sheet1!$C$3:$I$3</c:f>
              <c:numCache>
                <c:formatCode>0.0%</c:formatCode>
                <c:ptCount val="7"/>
                <c:pt idx="0">
                  <c:v>9.8000000000000004E-2</c:v>
                </c:pt>
                <c:pt idx="1">
                  <c:v>0.10199999999999999</c:v>
                </c:pt>
                <c:pt idx="2">
                  <c:v>0.126</c:v>
                </c:pt>
                <c:pt idx="3">
                  <c:v>0.13400000000000001</c:v>
                </c:pt>
                <c:pt idx="4">
                  <c:v>0.14699999999999999</c:v>
                </c:pt>
                <c:pt idx="5">
                  <c:v>0.153</c:v>
                </c:pt>
                <c:pt idx="6">
                  <c:v>0.159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808-43B5-B320-56BD83145455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Lage middenklasse</c:v>
                </c:pt>
              </c:strCache>
            </c:strRef>
          </c:tx>
          <c:spPr>
            <a:ln w="34925" cap="rnd">
              <a:solidFill>
                <a:srgbClr val="00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1">
                  <a:shade val="72000"/>
                </a:schemeClr>
              </a:solidFill>
              <a:ln w="9525">
                <a:solidFill>
                  <a:srgbClr val="000000"/>
                </a:solidFill>
                <a:round/>
              </a:ln>
              <a:effectLst/>
            </c:spPr>
          </c:marker>
          <c:cat>
            <c:numRef>
              <c:f>Sheet1!$C$2:$I$2</c:f>
              <c:numCache>
                <c:formatCode>General</c:formatCode>
                <c:ptCount val="7"/>
                <c:pt idx="0">
                  <c:v>1985</c:v>
                </c:pt>
                <c:pt idx="1">
                  <c:v>1992</c:v>
                </c:pt>
                <c:pt idx="2">
                  <c:v>1997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2016</c:v>
                </c:pt>
              </c:numCache>
            </c:numRef>
          </c:cat>
          <c:val>
            <c:numRef>
              <c:f>Sheet1!$C$5:$I$5</c:f>
              <c:numCache>
                <c:formatCode>0.0%</c:formatCode>
                <c:ptCount val="7"/>
                <c:pt idx="0">
                  <c:v>0.20499999999999999</c:v>
                </c:pt>
                <c:pt idx="1">
                  <c:v>0.19900000000000001</c:v>
                </c:pt>
                <c:pt idx="2">
                  <c:v>0.17899999999999999</c:v>
                </c:pt>
                <c:pt idx="3">
                  <c:v>0.17899999999999999</c:v>
                </c:pt>
                <c:pt idx="4">
                  <c:v>0.182</c:v>
                </c:pt>
                <c:pt idx="5">
                  <c:v>0.182</c:v>
                </c:pt>
                <c:pt idx="6">
                  <c:v>0.18099999999999999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808-43B5-B320-56BD83145455}"/>
            </c:ext>
          </c:extLst>
        </c:ser>
        <c:ser>
          <c:idx val="4"/>
          <c:order val="4"/>
          <c:tx>
            <c:strRef>
              <c:f>Sheet1!$B$7</c:f>
              <c:strCache>
                <c:ptCount val="1"/>
                <c:pt idx="0">
                  <c:v>Kernmiddenklasse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Sheet1!$C$2:$I$2</c:f>
              <c:numCache>
                <c:formatCode>General</c:formatCode>
                <c:ptCount val="7"/>
                <c:pt idx="0">
                  <c:v>1985</c:v>
                </c:pt>
                <c:pt idx="1">
                  <c:v>1992</c:v>
                </c:pt>
                <c:pt idx="2">
                  <c:v>1997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2016</c:v>
                </c:pt>
              </c:numCache>
            </c:numRef>
          </c:cat>
          <c:val>
            <c:numRef>
              <c:f>Sheet1!$C$7:$I$7</c:f>
              <c:numCache>
                <c:formatCode>0.0%</c:formatCode>
                <c:ptCount val="7"/>
                <c:pt idx="0">
                  <c:v>0.38400000000000001</c:v>
                </c:pt>
                <c:pt idx="1">
                  <c:v>0.38200000000000001</c:v>
                </c:pt>
                <c:pt idx="2">
                  <c:v>0.36799999999999999</c:v>
                </c:pt>
                <c:pt idx="3">
                  <c:v>0.36099999999999999</c:v>
                </c:pt>
                <c:pt idx="4">
                  <c:v>0.33400000000000002</c:v>
                </c:pt>
                <c:pt idx="5">
                  <c:v>0.33400000000000002</c:v>
                </c:pt>
                <c:pt idx="6">
                  <c:v>0.32800000000000001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808-43B5-B320-56BD83145455}"/>
            </c:ext>
          </c:extLst>
        </c:ser>
        <c:ser>
          <c:idx val="6"/>
          <c:order val="6"/>
          <c:tx>
            <c:strRef>
              <c:f>Sheet1!$B$9</c:f>
              <c:strCache>
                <c:ptCount val="1"/>
                <c:pt idx="0">
                  <c:v>Hoge middenklasse</c:v>
                </c:pt>
              </c:strCache>
            </c:strRef>
          </c:tx>
          <c:spPr>
            <a:ln w="22225" cap="rnd">
              <a:solidFill>
                <a:schemeClr val="accent1">
                  <a:tint val="72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1">
                    <a:tint val="72000"/>
                  </a:schemeClr>
                </a:solidFill>
                <a:round/>
              </a:ln>
              <a:effectLst/>
            </c:spPr>
          </c:marker>
          <c:cat>
            <c:numRef>
              <c:f>Sheet1!$C$2:$I$2</c:f>
              <c:numCache>
                <c:formatCode>General</c:formatCode>
                <c:ptCount val="7"/>
                <c:pt idx="0">
                  <c:v>1985</c:v>
                </c:pt>
                <c:pt idx="1">
                  <c:v>1992</c:v>
                </c:pt>
                <c:pt idx="2">
                  <c:v>1997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2016</c:v>
                </c:pt>
              </c:numCache>
            </c:numRef>
          </c:cat>
          <c:val>
            <c:numRef>
              <c:f>Sheet1!$C$9:$I$9</c:f>
              <c:numCache>
                <c:formatCode>0.0%</c:formatCode>
                <c:ptCount val="7"/>
                <c:pt idx="0">
                  <c:v>0.28000000000000003</c:v>
                </c:pt>
                <c:pt idx="1">
                  <c:v>0.28199999999999997</c:v>
                </c:pt>
                <c:pt idx="2">
                  <c:v>0.27600000000000002</c:v>
                </c:pt>
                <c:pt idx="3">
                  <c:v>0.27500000000000002</c:v>
                </c:pt>
                <c:pt idx="4">
                  <c:v>0.28299999999999997</c:v>
                </c:pt>
                <c:pt idx="5">
                  <c:v>0.27900000000000003</c:v>
                </c:pt>
                <c:pt idx="6">
                  <c:v>0.28699999999999998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808-43B5-B320-56BD83145455}"/>
            </c:ext>
          </c:extLst>
        </c:ser>
        <c:ser>
          <c:idx val="8"/>
          <c:order val="8"/>
          <c:tx>
            <c:strRef>
              <c:f>Sheet1!$B$11</c:f>
              <c:strCache>
                <c:ptCount val="1"/>
                <c:pt idx="0">
                  <c:v>Rijk</c:v>
                </c:pt>
              </c:strCache>
            </c:strRef>
          </c:tx>
          <c:spPr>
            <a:ln w="22225" cap="rnd">
              <a:solidFill>
                <a:schemeClr val="accent1">
                  <a:tint val="44000"/>
                </a:schemeClr>
              </a:solidFill>
              <a:round/>
            </a:ln>
            <a:effectLst/>
          </c:spPr>
          <c:marker>
            <c:symbol val="dash"/>
            <c:size val="6"/>
            <c:spPr>
              <a:solidFill>
                <a:schemeClr val="accent1">
                  <a:tint val="44000"/>
                </a:schemeClr>
              </a:solidFill>
              <a:ln w="9525">
                <a:solidFill>
                  <a:schemeClr val="accent1">
                    <a:tint val="44000"/>
                  </a:schemeClr>
                </a:solidFill>
                <a:round/>
              </a:ln>
              <a:effectLst/>
            </c:spPr>
          </c:marker>
          <c:cat>
            <c:numRef>
              <c:f>Sheet1!$C$2:$I$2</c:f>
              <c:numCache>
                <c:formatCode>General</c:formatCode>
                <c:ptCount val="7"/>
                <c:pt idx="0">
                  <c:v>1985</c:v>
                </c:pt>
                <c:pt idx="1">
                  <c:v>1992</c:v>
                </c:pt>
                <c:pt idx="2">
                  <c:v>1997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2016</c:v>
                </c:pt>
              </c:numCache>
            </c:numRef>
          </c:cat>
          <c:val>
            <c:numRef>
              <c:f>Sheet1!$C$11:$I$11</c:f>
              <c:numCache>
                <c:formatCode>0.0%</c:formatCode>
                <c:ptCount val="7"/>
                <c:pt idx="0">
                  <c:v>3.3000000000000002E-2</c:v>
                </c:pt>
                <c:pt idx="1">
                  <c:v>3.5000000000000003E-2</c:v>
                </c:pt>
                <c:pt idx="2">
                  <c:v>5.0999999999999997E-2</c:v>
                </c:pt>
                <c:pt idx="3">
                  <c:v>5.1999999999999998E-2</c:v>
                </c:pt>
                <c:pt idx="4">
                  <c:v>5.3999999999999999E-2</c:v>
                </c:pt>
                <c:pt idx="5">
                  <c:v>5.1999999999999998E-2</c:v>
                </c:pt>
                <c:pt idx="6">
                  <c:v>4.4999999999999998E-2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808-43B5-B320-56BD83145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958880"/>
        <c:axId val="16395944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2225" cap="rnd">
                    <a:solidFill>
                      <a:schemeClr val="accent1">
                        <a:shade val="58000"/>
                      </a:schemeClr>
                    </a:solidFill>
                    <a:round/>
                  </a:ln>
                  <a:effectLst/>
                </c:spPr>
                <c:marker>
                  <c:symbol val="square"/>
                  <c:size val="6"/>
                  <c:spPr>
                    <a:solidFill>
                      <a:schemeClr val="accent1">
                        <a:shade val="58000"/>
                      </a:schemeClr>
                    </a:solidFill>
                    <a:ln w="9525">
                      <a:solidFill>
                        <a:schemeClr val="accent1">
                          <a:shade val="58000"/>
                        </a:schemeClr>
                      </a:solidFill>
                      <a:round/>
                    </a:ln>
                    <a:effectLst/>
                  </c:spPr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Sheet1!$C$2:$I$2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1985</c:v>
                      </c:pt>
                      <c:pt idx="1">
                        <c:v>1992</c:v>
                      </c:pt>
                      <c:pt idx="2">
                        <c:v>1997</c:v>
                      </c:pt>
                      <c:pt idx="3">
                        <c:v>2000</c:v>
                      </c:pt>
                      <c:pt idx="4">
                        <c:v>2005</c:v>
                      </c:pt>
                      <c:pt idx="5">
                        <c:v>2010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Sheet1!$C$4:$I$4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0808-43B5-B320-56BD83145455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Sheet1!$B$6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2225" cap="rnd">
                    <a:solidFill>
                      <a:schemeClr val="accent1">
                        <a:shade val="86000"/>
                      </a:schemeClr>
                    </a:solidFill>
                    <a:round/>
                  </a:ln>
                  <a:effectLst/>
                </c:spPr>
                <c:marker>
                  <c:symbol val="x"/>
                  <c:size val="6"/>
                  <c:spPr>
                    <a:noFill/>
                    <a:ln w="9525">
                      <a:solidFill>
                        <a:schemeClr val="accent1">
                          <a:shade val="86000"/>
                        </a:schemeClr>
                      </a:solidFill>
                      <a:round/>
                    </a:ln>
                    <a:effectLst/>
                  </c:spPr>
                </c:marker>
                <c:cat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Sheet1!$C$2:$I$2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1985</c:v>
                      </c:pt>
                      <c:pt idx="1">
                        <c:v>1992</c:v>
                      </c:pt>
                      <c:pt idx="2">
                        <c:v>1997</c:v>
                      </c:pt>
                      <c:pt idx="3">
                        <c:v>2000</c:v>
                      </c:pt>
                      <c:pt idx="4">
                        <c:v>2005</c:v>
                      </c:pt>
                      <c:pt idx="5">
                        <c:v>2010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Sheet1!$C$6:$I$6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smooth val="0"/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6-0808-43B5-B320-56BD83145455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Sheet1!$B$8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2225" cap="rnd">
                    <a:solidFill>
                      <a:schemeClr val="accent1">
                        <a:tint val="86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1">
                        <a:tint val="86000"/>
                      </a:schemeClr>
                    </a:solidFill>
                    <a:ln w="9525">
                      <a:solidFill>
                        <a:schemeClr val="accent1">
                          <a:tint val="86000"/>
                        </a:schemeClr>
                      </a:solidFill>
                      <a:round/>
                    </a:ln>
                    <a:effectLst/>
                  </c:spPr>
                </c:marker>
                <c:cat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Sheet1!$C$2:$I$2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1985</c:v>
                      </c:pt>
                      <c:pt idx="1">
                        <c:v>1992</c:v>
                      </c:pt>
                      <c:pt idx="2">
                        <c:v>1997</c:v>
                      </c:pt>
                      <c:pt idx="3">
                        <c:v>2000</c:v>
                      </c:pt>
                      <c:pt idx="4">
                        <c:v>2005</c:v>
                      </c:pt>
                      <c:pt idx="5">
                        <c:v>2010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Sheet1!$C$8:$I$8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smooth val="0"/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7-0808-43B5-B320-56BD83145455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Sheet1!$B$10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2225" cap="rnd">
                    <a:solidFill>
                      <a:schemeClr val="accent1">
                        <a:tint val="58000"/>
                      </a:schemeClr>
                    </a:solidFill>
                    <a:round/>
                  </a:ln>
                  <a:effectLst/>
                </c:spPr>
                <c:marker>
                  <c:symbol val="dot"/>
                  <c:size val="6"/>
                  <c:spPr>
                    <a:solidFill>
                      <a:schemeClr val="accent1">
                        <a:tint val="58000"/>
                      </a:schemeClr>
                    </a:solidFill>
                    <a:ln w="9525">
                      <a:solidFill>
                        <a:schemeClr val="accent1">
                          <a:tint val="58000"/>
                        </a:schemeClr>
                      </a:solidFill>
                      <a:round/>
                    </a:ln>
                    <a:effectLst/>
                  </c:spPr>
                </c:marker>
                <c:cat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Sheet1!$C$2:$I$2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1985</c:v>
                      </c:pt>
                      <c:pt idx="1">
                        <c:v>1992</c:v>
                      </c:pt>
                      <c:pt idx="2">
                        <c:v>1997</c:v>
                      </c:pt>
                      <c:pt idx="3">
                        <c:v>2000</c:v>
                      </c:pt>
                      <c:pt idx="4">
                        <c:v>2005</c:v>
                      </c:pt>
                      <c:pt idx="5">
                        <c:v>2010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Sheet1!$C$10:$I$10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smooth val="0"/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8-0808-43B5-B320-56BD83145455}"/>
                  </c:ext>
                </c:extLst>
              </c15:ser>
            </c15:filteredLineSeries>
          </c:ext>
        </c:extLst>
      </c:lineChart>
      <c:catAx>
        <c:axId val="16395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nl-BE"/>
          </a:p>
        </c:txPr>
        <c:crossAx val="163959440"/>
        <c:crosses val="autoZero"/>
        <c:auto val="1"/>
        <c:lblAlgn val="ctr"/>
        <c:lblOffset val="100"/>
        <c:noMultiLvlLbl val="0"/>
      </c:catAx>
      <c:valAx>
        <c:axId val="16395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nl-BE"/>
          </a:p>
        </c:txPr>
        <c:crossAx val="16395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8793748134035075E-2"/>
          <c:y val="0.92149718651598878"/>
          <c:w val="0.86149424841770117"/>
          <c:h val="7.8502813484011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Blad1!$B$6</c:f>
              <c:strCache>
                <c:ptCount val="1"/>
                <c:pt idx="0">
                  <c:v>Arm</c:v>
                </c:pt>
              </c:strCache>
            </c:strRef>
          </c:tx>
          <c:spPr>
            <a:solidFill>
              <a:schemeClr val="accent3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nl-BE"/>
              </a:p>
            </c:txPr>
            <c:dLblPos val="ctr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Blad1!$A$7:$A$9</c:f>
              <c:strCache>
                <c:ptCount val="3"/>
                <c:pt idx="0">
                  <c:v>Vlaanderen</c:v>
                </c:pt>
                <c:pt idx="1">
                  <c:v>Wallonië</c:v>
                </c:pt>
                <c:pt idx="2">
                  <c:v>Brussel</c:v>
                </c:pt>
              </c:strCache>
            </c:strRef>
          </c:cat>
          <c:val>
            <c:numRef>
              <c:f>Blad1!$B$7:$B$9</c:f>
              <c:numCache>
                <c:formatCode>General</c:formatCode>
                <c:ptCount val="3"/>
                <c:pt idx="0">
                  <c:v>9.8044699999999999E-2</c:v>
                </c:pt>
                <c:pt idx="1">
                  <c:v>0.21196180000000001</c:v>
                </c:pt>
                <c:pt idx="2">
                  <c:v>0.33305770000000001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9C-4C66-8586-BC0137C0B1BD}"/>
            </c:ext>
          </c:extLst>
        </c:ser>
        <c:ser>
          <c:idx val="1"/>
          <c:order val="1"/>
          <c:tx>
            <c:strRef>
              <c:f>Blad1!$C$6</c:f>
              <c:strCache>
                <c:ptCount val="1"/>
                <c:pt idx="0">
                  <c:v>LMK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Blad1!$A$7:$A$9</c:f>
              <c:strCache>
                <c:ptCount val="3"/>
                <c:pt idx="0">
                  <c:v>Vlaanderen</c:v>
                </c:pt>
                <c:pt idx="1">
                  <c:v>Wallonië</c:v>
                </c:pt>
                <c:pt idx="2">
                  <c:v>Brussel</c:v>
                </c:pt>
              </c:strCache>
            </c:strRef>
          </c:cat>
          <c:val>
            <c:numRef>
              <c:f>Blad1!$C$7:$C$9</c:f>
              <c:numCache>
                <c:formatCode>General</c:formatCode>
                <c:ptCount val="3"/>
                <c:pt idx="0">
                  <c:v>0.17421829999999999</c:v>
                </c:pt>
                <c:pt idx="1">
                  <c:v>0.18592800000000001</c:v>
                </c:pt>
                <c:pt idx="2">
                  <c:v>0.2036616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9C-4C66-8586-BC0137C0B1BD}"/>
            </c:ext>
          </c:extLst>
        </c:ser>
        <c:ser>
          <c:idx val="2"/>
          <c:order val="2"/>
          <c:tx>
            <c:strRef>
              <c:f>Blad1!$D$6</c:f>
              <c:strCache>
                <c:ptCount val="1"/>
                <c:pt idx="0">
                  <c:v>KMK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Blad1!$A$7:$A$9</c:f>
              <c:strCache>
                <c:ptCount val="3"/>
                <c:pt idx="0">
                  <c:v>Vlaanderen</c:v>
                </c:pt>
                <c:pt idx="1">
                  <c:v>Wallonië</c:v>
                </c:pt>
                <c:pt idx="2">
                  <c:v>Brussel</c:v>
                </c:pt>
              </c:strCache>
            </c:strRef>
          </c:cat>
          <c:val>
            <c:numRef>
              <c:f>Blad1!$D$7:$D$9</c:f>
              <c:numCache>
                <c:formatCode>General</c:formatCode>
                <c:ptCount val="3"/>
                <c:pt idx="0">
                  <c:v>0.3422579</c:v>
                </c:pt>
                <c:pt idx="1">
                  <c:v>0.33250679999999999</c:v>
                </c:pt>
                <c:pt idx="2">
                  <c:v>0.23366970000000001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F9C-4C66-8586-BC0137C0B1BD}"/>
            </c:ext>
          </c:extLst>
        </c:ser>
        <c:ser>
          <c:idx val="3"/>
          <c:order val="3"/>
          <c:tx>
            <c:strRef>
              <c:f>Blad1!$E$6</c:f>
              <c:strCache>
                <c:ptCount val="1"/>
                <c:pt idx="0">
                  <c:v>HMK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Blad1!$A$7:$A$9</c:f>
              <c:strCache>
                <c:ptCount val="3"/>
                <c:pt idx="0">
                  <c:v>Vlaanderen</c:v>
                </c:pt>
                <c:pt idx="1">
                  <c:v>Wallonië</c:v>
                </c:pt>
                <c:pt idx="2">
                  <c:v>Brussel</c:v>
                </c:pt>
              </c:strCache>
            </c:strRef>
          </c:cat>
          <c:val>
            <c:numRef>
              <c:f>Blad1!$E$7:$E$9</c:f>
              <c:numCache>
                <c:formatCode>General</c:formatCode>
                <c:ptCount val="3"/>
                <c:pt idx="0">
                  <c:v>0.33089239999999998</c:v>
                </c:pt>
                <c:pt idx="1">
                  <c:v>0.24931030000000001</c:v>
                </c:pt>
                <c:pt idx="2">
                  <c:v>0.16210160000000001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F9C-4C66-8586-BC0137C0B1BD}"/>
            </c:ext>
          </c:extLst>
        </c:ser>
        <c:ser>
          <c:idx val="4"/>
          <c:order val="4"/>
          <c:tx>
            <c:strRef>
              <c:f>Blad1!$F$6</c:f>
              <c:strCache>
                <c:ptCount val="1"/>
                <c:pt idx="0">
                  <c:v>Rijk</c:v>
                </c:pt>
              </c:strCache>
            </c:strRef>
          </c:tx>
          <c:spPr>
            <a:solidFill>
              <a:schemeClr val="accent3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Blad1!$A$7:$A$9</c:f>
              <c:strCache>
                <c:ptCount val="3"/>
                <c:pt idx="0">
                  <c:v>Vlaanderen</c:v>
                </c:pt>
                <c:pt idx="1">
                  <c:v>Wallonië</c:v>
                </c:pt>
                <c:pt idx="2">
                  <c:v>Brussel</c:v>
                </c:pt>
              </c:strCache>
            </c:strRef>
          </c:cat>
          <c:val>
            <c:numRef>
              <c:f>Blad1!$F$7:$F$9</c:f>
              <c:numCache>
                <c:formatCode>General</c:formatCode>
                <c:ptCount val="3"/>
                <c:pt idx="0">
                  <c:v>5.4586700000000002E-2</c:v>
                </c:pt>
                <c:pt idx="1">
                  <c:v>2.0293100000000001E-2</c:v>
                </c:pt>
                <c:pt idx="2">
                  <c:v>6.75095E-2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9C-4C66-8586-BC0137C0B1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63963920"/>
        <c:axId val="164587632"/>
      </c:barChart>
      <c:catAx>
        <c:axId val="16396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nl-BE"/>
          </a:p>
        </c:txPr>
        <c:crossAx val="164587632"/>
        <c:crosses val="autoZero"/>
        <c:auto val="1"/>
        <c:lblAlgn val="ctr"/>
        <c:lblOffset val="100"/>
        <c:noMultiLvlLbl val="0"/>
      </c:catAx>
      <c:valAx>
        <c:axId val="1645876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396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nl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Blad1!$B$6</c:f>
              <c:strCache>
                <c:ptCount val="1"/>
                <c:pt idx="0">
                  <c:v>Arm</c:v>
                </c:pt>
              </c:strCache>
            </c:strRef>
          </c:tx>
          <c:spPr>
            <a:solidFill>
              <a:schemeClr val="accent3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Blad1!$A$13:$A$15</c:f>
              <c:strCache>
                <c:ptCount val="3"/>
                <c:pt idx="0">
                  <c:v>Vlaanderen</c:v>
                </c:pt>
                <c:pt idx="1">
                  <c:v>Wallonië</c:v>
                </c:pt>
                <c:pt idx="2">
                  <c:v>Brussel</c:v>
                </c:pt>
              </c:strCache>
            </c:strRef>
          </c:cat>
          <c:val>
            <c:numRef>
              <c:f>Blad1!$B$13:$B$15</c:f>
              <c:numCache>
                <c:formatCode>General</c:formatCode>
                <c:ptCount val="3"/>
                <c:pt idx="0">
                  <c:v>8.8419300000000006E-2</c:v>
                </c:pt>
                <c:pt idx="1">
                  <c:v>0.1151224</c:v>
                </c:pt>
                <c:pt idx="2">
                  <c:v>9.5196600000000006E-2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D1-4503-8E7F-EFF1E420ED05}"/>
            </c:ext>
          </c:extLst>
        </c:ser>
        <c:ser>
          <c:idx val="1"/>
          <c:order val="1"/>
          <c:tx>
            <c:strRef>
              <c:f>Blad1!$C$6</c:f>
              <c:strCache>
                <c:ptCount val="1"/>
                <c:pt idx="0">
                  <c:v>LMK</c:v>
                </c:pt>
              </c:strCache>
            </c:strRef>
          </c:tx>
          <c:spPr>
            <a:solidFill>
              <a:srgbClr val="2F4D5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Blad1!$A$13:$A$15</c:f>
              <c:strCache>
                <c:ptCount val="3"/>
                <c:pt idx="0">
                  <c:v>Vlaanderen</c:v>
                </c:pt>
                <c:pt idx="1">
                  <c:v>Wallonië</c:v>
                </c:pt>
                <c:pt idx="2">
                  <c:v>Brussel</c:v>
                </c:pt>
              </c:strCache>
            </c:strRef>
          </c:cat>
          <c:val>
            <c:numRef>
              <c:f>Blad1!$C$13:$C$15</c:f>
              <c:numCache>
                <c:formatCode>General</c:formatCode>
                <c:ptCount val="3"/>
                <c:pt idx="0">
                  <c:v>0.2000615</c:v>
                </c:pt>
                <c:pt idx="1">
                  <c:v>0.2109963</c:v>
                </c:pt>
                <c:pt idx="2">
                  <c:v>0.2163813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D1-4503-8E7F-EFF1E420ED05}"/>
            </c:ext>
          </c:extLst>
        </c:ser>
        <c:ser>
          <c:idx val="2"/>
          <c:order val="2"/>
          <c:tx>
            <c:strRef>
              <c:f>Blad1!$D$6</c:f>
              <c:strCache>
                <c:ptCount val="1"/>
                <c:pt idx="0">
                  <c:v>KMK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Blad1!$A$13:$A$15</c:f>
              <c:strCache>
                <c:ptCount val="3"/>
                <c:pt idx="0">
                  <c:v>Vlaanderen</c:v>
                </c:pt>
                <c:pt idx="1">
                  <c:v>Wallonië</c:v>
                </c:pt>
                <c:pt idx="2">
                  <c:v>Brussel</c:v>
                </c:pt>
              </c:strCache>
            </c:strRef>
          </c:cat>
          <c:val>
            <c:numRef>
              <c:f>Blad1!$D$13:$D$15</c:f>
              <c:numCache>
                <c:formatCode>General</c:formatCode>
                <c:ptCount val="3"/>
                <c:pt idx="0">
                  <c:v>0.39916459999999998</c:v>
                </c:pt>
                <c:pt idx="1">
                  <c:v>0.37119289999999999</c:v>
                </c:pt>
                <c:pt idx="2">
                  <c:v>0.32709460000000001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D1-4503-8E7F-EFF1E420ED05}"/>
            </c:ext>
          </c:extLst>
        </c:ser>
        <c:ser>
          <c:idx val="3"/>
          <c:order val="3"/>
          <c:tx>
            <c:strRef>
              <c:f>Blad1!$E$6</c:f>
              <c:strCache>
                <c:ptCount val="1"/>
                <c:pt idx="0">
                  <c:v>HMK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Blad1!$A$13:$A$15</c:f>
              <c:strCache>
                <c:ptCount val="3"/>
                <c:pt idx="0">
                  <c:v>Vlaanderen</c:v>
                </c:pt>
                <c:pt idx="1">
                  <c:v>Wallonië</c:v>
                </c:pt>
                <c:pt idx="2">
                  <c:v>Brussel</c:v>
                </c:pt>
              </c:strCache>
            </c:strRef>
          </c:cat>
          <c:val>
            <c:numRef>
              <c:f>Blad1!$E$13:$E$15</c:f>
              <c:numCache>
                <c:formatCode>General</c:formatCode>
                <c:ptCount val="3"/>
                <c:pt idx="0">
                  <c:v>0.28257450000000001</c:v>
                </c:pt>
                <c:pt idx="1">
                  <c:v>0.26741429999999999</c:v>
                </c:pt>
                <c:pt idx="2">
                  <c:v>0.31121009999999999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D1-4503-8E7F-EFF1E420ED05}"/>
            </c:ext>
          </c:extLst>
        </c:ser>
        <c:ser>
          <c:idx val="4"/>
          <c:order val="4"/>
          <c:tx>
            <c:strRef>
              <c:f>Blad1!$F$6</c:f>
              <c:strCache>
                <c:ptCount val="1"/>
                <c:pt idx="0">
                  <c:v>Rijk</c:v>
                </c:pt>
              </c:strCache>
            </c:strRef>
          </c:tx>
          <c:spPr>
            <a:solidFill>
              <a:schemeClr val="accent3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Blad1!$A$13:$A$15</c:f>
              <c:strCache>
                <c:ptCount val="3"/>
                <c:pt idx="0">
                  <c:v>Vlaanderen</c:v>
                </c:pt>
                <c:pt idx="1">
                  <c:v>Wallonië</c:v>
                </c:pt>
                <c:pt idx="2">
                  <c:v>Brussel</c:v>
                </c:pt>
              </c:strCache>
            </c:strRef>
          </c:cat>
          <c:val>
            <c:numRef>
              <c:f>Blad1!$F$13:$F$15</c:f>
              <c:numCache>
                <c:formatCode>General</c:formatCode>
                <c:ptCount val="3"/>
                <c:pt idx="0">
                  <c:v>2.97801E-2</c:v>
                </c:pt>
                <c:pt idx="1">
                  <c:v>3.5274100000000003E-2</c:v>
                </c:pt>
                <c:pt idx="2">
                  <c:v>5.0117399999999999E-2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D1-4503-8E7F-EFF1E420ED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64592112"/>
        <c:axId val="164592672"/>
      </c:barChart>
      <c:catAx>
        <c:axId val="16459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nl-BE"/>
          </a:p>
        </c:txPr>
        <c:crossAx val="164592672"/>
        <c:crosses val="autoZero"/>
        <c:auto val="1"/>
        <c:lblAlgn val="ctr"/>
        <c:lblOffset val="100"/>
        <c:noMultiLvlLbl val="0"/>
      </c:catAx>
      <c:valAx>
        <c:axId val="1645926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459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nl-B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'Composition by group'!$B$48</c:f>
              <c:strCache>
                <c:ptCount val="1"/>
                <c:pt idx="0">
                  <c:v>1985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'Composition by group'!$A$49:$A$53</c:f>
              <c:strCache>
                <c:ptCount val="5"/>
                <c:pt idx="0">
                  <c:v>Arm</c:v>
                </c:pt>
                <c:pt idx="1">
                  <c:v>LMKL</c:v>
                </c:pt>
                <c:pt idx="2">
                  <c:v>KMKL</c:v>
                </c:pt>
                <c:pt idx="3">
                  <c:v>HMKL</c:v>
                </c:pt>
                <c:pt idx="4">
                  <c:v>Rijk</c:v>
                </c:pt>
              </c:strCache>
            </c:strRef>
          </c:cat>
          <c:val>
            <c:numRef>
              <c:f>'Composition by group'!$B$49:$B$53</c:f>
              <c:numCache>
                <c:formatCode>0.0%</c:formatCode>
                <c:ptCount val="5"/>
                <c:pt idx="0">
                  <c:v>0.26100000000000001</c:v>
                </c:pt>
                <c:pt idx="1">
                  <c:v>0.371</c:v>
                </c:pt>
                <c:pt idx="2">
                  <c:v>0.56799999999999995</c:v>
                </c:pt>
                <c:pt idx="3">
                  <c:v>0.77600000000000002</c:v>
                </c:pt>
                <c:pt idx="4">
                  <c:v>0.77300000000000002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82-47E2-928A-42AA35DE25B8}"/>
            </c:ext>
          </c:extLst>
        </c:ser>
        <c:ser>
          <c:idx val="2"/>
          <c:order val="1"/>
          <c:tx>
            <c:strRef>
              <c:f>'Composition by group'!$D$48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'Composition by group'!$A$49:$A$53</c:f>
              <c:strCache>
                <c:ptCount val="5"/>
                <c:pt idx="0">
                  <c:v>Arm</c:v>
                </c:pt>
                <c:pt idx="1">
                  <c:v>LMKL</c:v>
                </c:pt>
                <c:pt idx="2">
                  <c:v>KMKL</c:v>
                </c:pt>
                <c:pt idx="3">
                  <c:v>HMKL</c:v>
                </c:pt>
                <c:pt idx="4">
                  <c:v>Rijk</c:v>
                </c:pt>
              </c:strCache>
            </c:strRef>
          </c:cat>
          <c:val>
            <c:numRef>
              <c:f>'Composition by group'!$D$49:$D$53</c:f>
              <c:numCache>
                <c:formatCode>0.0%</c:formatCode>
                <c:ptCount val="5"/>
                <c:pt idx="0">
                  <c:v>0.316</c:v>
                </c:pt>
                <c:pt idx="1">
                  <c:v>0.51900000000000002</c:v>
                </c:pt>
                <c:pt idx="2">
                  <c:v>0.78500000000000003</c:v>
                </c:pt>
                <c:pt idx="3">
                  <c:v>0.91700000000000004</c:v>
                </c:pt>
                <c:pt idx="4">
                  <c:v>0.92100000000000004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82-47E2-928A-42AA35DE2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722640"/>
        <c:axId val="164723200"/>
      </c:barChart>
      <c:catAx>
        <c:axId val="16472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4723200"/>
        <c:crosses val="autoZero"/>
        <c:auto val="1"/>
        <c:lblAlgn val="ctr"/>
        <c:lblOffset val="100"/>
        <c:noMultiLvlLbl val="0"/>
      </c:catAx>
      <c:valAx>
        <c:axId val="16472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472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l-B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1985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Flows!$J$3</c:f>
              <c:strCache>
                <c:ptCount val="1"/>
                <c:pt idx="0">
                  <c:v>voor herverdeling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cat>
            <c:strRef>
              <c:f>Flows!$I$4:$I$8</c:f>
              <c:strCache>
                <c:ptCount val="5"/>
                <c:pt idx="0">
                  <c:v>Arm</c:v>
                </c:pt>
                <c:pt idx="1">
                  <c:v>LMK</c:v>
                </c:pt>
                <c:pt idx="2">
                  <c:v>KMK</c:v>
                </c:pt>
                <c:pt idx="3">
                  <c:v>HMK</c:v>
                </c:pt>
                <c:pt idx="4">
                  <c:v>Rijk</c:v>
                </c:pt>
              </c:strCache>
            </c:strRef>
          </c:cat>
          <c:val>
            <c:numRef>
              <c:f>Flows!$J$4:$J$8</c:f>
              <c:numCache>
                <c:formatCode>0%</c:formatCode>
                <c:ptCount val="5"/>
                <c:pt idx="0">
                  <c:v>0.2928184626485183</c:v>
                </c:pt>
                <c:pt idx="1">
                  <c:v>0.10111537374117502</c:v>
                </c:pt>
                <c:pt idx="2">
                  <c:v>0.20398199962521765</c:v>
                </c:pt>
                <c:pt idx="3">
                  <c:v>0.29221227067647032</c:v>
                </c:pt>
                <c:pt idx="4">
                  <c:v>0.10987189330861866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3F-4D5D-AF99-0767382E0B1A}"/>
            </c:ext>
          </c:extLst>
        </c:ser>
        <c:ser>
          <c:idx val="1"/>
          <c:order val="1"/>
          <c:tx>
            <c:strRef>
              <c:f>Flows!$K$3</c:f>
              <c:strCache>
                <c:ptCount val="1"/>
                <c:pt idx="0">
                  <c:v>na herverdeling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Flows!$I$4:$I$8</c:f>
              <c:strCache>
                <c:ptCount val="5"/>
                <c:pt idx="0">
                  <c:v>Arm</c:v>
                </c:pt>
                <c:pt idx="1">
                  <c:v>LMK</c:v>
                </c:pt>
                <c:pt idx="2">
                  <c:v>KMK</c:v>
                </c:pt>
                <c:pt idx="3">
                  <c:v>HMK</c:v>
                </c:pt>
                <c:pt idx="4">
                  <c:v>Rijk</c:v>
                </c:pt>
              </c:strCache>
            </c:strRef>
          </c:cat>
          <c:val>
            <c:numRef>
              <c:f>Flows!$K$4:$K$8</c:f>
              <c:numCache>
                <c:formatCode>0%</c:formatCode>
                <c:ptCount val="5"/>
                <c:pt idx="0">
                  <c:v>9.7508544353286347E-2</c:v>
                </c:pt>
                <c:pt idx="1">
                  <c:v>0.20494739146718022</c:v>
                </c:pt>
                <c:pt idx="2">
                  <c:v>0.38406055009701612</c:v>
                </c:pt>
                <c:pt idx="3">
                  <c:v>0.28020556966072224</c:v>
                </c:pt>
                <c:pt idx="4">
                  <c:v>3.3277944421795047E-2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3F-4D5D-AF99-0767382E0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726000"/>
        <c:axId val="164726560"/>
      </c:barChart>
      <c:catAx>
        <c:axId val="16472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4726560"/>
        <c:crosses val="autoZero"/>
        <c:auto val="1"/>
        <c:lblAlgn val="ctr"/>
        <c:lblOffset val="100"/>
        <c:noMultiLvlLbl val="0"/>
      </c:catAx>
      <c:valAx>
        <c:axId val="16472656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472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nl-B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2016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Flows!$J$3</c:f>
              <c:strCache>
                <c:ptCount val="1"/>
                <c:pt idx="0">
                  <c:v>voor herverdeling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cat>
            <c:strRef>
              <c:f>Flows!$I$18:$I$22</c:f>
              <c:strCache>
                <c:ptCount val="5"/>
                <c:pt idx="0">
                  <c:v>Arm</c:v>
                </c:pt>
                <c:pt idx="1">
                  <c:v>LMK</c:v>
                </c:pt>
                <c:pt idx="2">
                  <c:v>KMK</c:v>
                </c:pt>
                <c:pt idx="3">
                  <c:v>HMK</c:v>
                </c:pt>
                <c:pt idx="4">
                  <c:v>Rijk</c:v>
                </c:pt>
              </c:strCache>
            </c:strRef>
          </c:cat>
          <c:val>
            <c:numRef>
              <c:f>Flows!$J$18:$J$22</c:f>
              <c:numCache>
                <c:formatCode>0%</c:formatCode>
                <c:ptCount val="5"/>
                <c:pt idx="0">
                  <c:v>0.36162158616484735</c:v>
                </c:pt>
                <c:pt idx="1">
                  <c:v>6.8528869594881386E-2</c:v>
                </c:pt>
                <c:pt idx="2">
                  <c:v>0.14829059785286028</c:v>
                </c:pt>
                <c:pt idx="3">
                  <c:v>0.29437502633722423</c:v>
                </c:pt>
                <c:pt idx="4">
                  <c:v>0.12718392005018678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02-4F5D-A0D4-33C8B3BAAA00}"/>
            </c:ext>
          </c:extLst>
        </c:ser>
        <c:ser>
          <c:idx val="1"/>
          <c:order val="1"/>
          <c:tx>
            <c:strRef>
              <c:f>Flows!$K$3</c:f>
              <c:strCache>
                <c:ptCount val="1"/>
                <c:pt idx="0">
                  <c:v>na herverdeling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Flows!$I$18:$I$22</c:f>
              <c:strCache>
                <c:ptCount val="5"/>
                <c:pt idx="0">
                  <c:v>Arm</c:v>
                </c:pt>
                <c:pt idx="1">
                  <c:v>LMK</c:v>
                </c:pt>
                <c:pt idx="2">
                  <c:v>KMK</c:v>
                </c:pt>
                <c:pt idx="3">
                  <c:v>HMK</c:v>
                </c:pt>
                <c:pt idx="4">
                  <c:v>Rijk</c:v>
                </c:pt>
              </c:strCache>
            </c:strRef>
          </c:cat>
          <c:val>
            <c:numRef>
              <c:f>Flows!$K$18:$K$22</c:f>
              <c:numCache>
                <c:formatCode>0%</c:formatCode>
                <c:ptCount val="5"/>
                <c:pt idx="0">
                  <c:v>0.15906533034709891</c:v>
                </c:pt>
                <c:pt idx="1">
                  <c:v>0.18104455687202287</c:v>
                </c:pt>
                <c:pt idx="2">
                  <c:v>0.32776499223028727</c:v>
                </c:pt>
                <c:pt idx="3">
                  <c:v>0.28714137948788127</c:v>
                </c:pt>
                <c:pt idx="4">
                  <c:v>4.4983741062709692E-2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02-4F5D-A0D4-33C8B3BAA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729360"/>
        <c:axId val="164729920"/>
      </c:barChart>
      <c:catAx>
        <c:axId val="16472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4729920"/>
        <c:crosses val="autoZero"/>
        <c:auto val="1"/>
        <c:lblAlgn val="ctr"/>
        <c:lblOffset val="100"/>
        <c:noMultiLvlLbl val="0"/>
      </c:catAx>
      <c:valAx>
        <c:axId val="16472992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472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nl-B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Actieve</a:t>
            </a:r>
            <a:r>
              <a:rPr lang="en-US" dirty="0" smtClean="0"/>
              <a:t> </a:t>
            </a:r>
            <a:r>
              <a:rPr lang="en-US" dirty="0" err="1" smtClean="0"/>
              <a:t>leeftijd</a:t>
            </a:r>
            <a:r>
              <a:rPr lang="en-US" dirty="0" smtClean="0"/>
              <a:t> (25-64)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Blad2!$B$1</c:f>
              <c:strCache>
                <c:ptCount val="1"/>
                <c:pt idx="0">
                  <c:v>1985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Blad2!$A$3:$A$7</c:f>
              <c:strCache>
                <c:ptCount val="5"/>
                <c:pt idx="0">
                  <c:v>Arm</c:v>
                </c:pt>
                <c:pt idx="1">
                  <c:v>Lage MKL</c:v>
                </c:pt>
                <c:pt idx="2">
                  <c:v>Kern MKL</c:v>
                </c:pt>
                <c:pt idx="3">
                  <c:v>Hoge MKL</c:v>
                </c:pt>
                <c:pt idx="4">
                  <c:v>Rijk</c:v>
                </c:pt>
              </c:strCache>
            </c:strRef>
          </c:cat>
          <c:val>
            <c:numRef>
              <c:f>Blad2!$B$3:$B$7</c:f>
              <c:numCache>
                <c:formatCode>0.00%</c:formatCode>
                <c:ptCount val="5"/>
                <c:pt idx="0">
                  <c:v>0.50700000000000001</c:v>
                </c:pt>
                <c:pt idx="1">
                  <c:v>0.59699999999999998</c:v>
                </c:pt>
                <c:pt idx="2">
                  <c:v>0.69399999999999995</c:v>
                </c:pt>
                <c:pt idx="3">
                  <c:v>0.72</c:v>
                </c:pt>
                <c:pt idx="4">
                  <c:v>0.67100000000000004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25-4528-93D0-ADD19160EB67}"/>
            </c:ext>
          </c:extLst>
        </c:ser>
        <c:ser>
          <c:idx val="1"/>
          <c:order val="1"/>
          <c:tx>
            <c:strRef>
              <c:f>Blad2!$H$1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Blad2!$A$3:$A$7</c:f>
              <c:strCache>
                <c:ptCount val="5"/>
                <c:pt idx="0">
                  <c:v>Arm</c:v>
                </c:pt>
                <c:pt idx="1">
                  <c:v>Lage MKL</c:v>
                </c:pt>
                <c:pt idx="2">
                  <c:v>Kern MKL</c:v>
                </c:pt>
                <c:pt idx="3">
                  <c:v>Hoge MKL</c:v>
                </c:pt>
                <c:pt idx="4">
                  <c:v>Rijk</c:v>
                </c:pt>
              </c:strCache>
            </c:strRef>
          </c:cat>
          <c:val>
            <c:numRef>
              <c:f>Blad2!$H$3:$H$7</c:f>
              <c:numCache>
                <c:formatCode>0.00%</c:formatCode>
                <c:ptCount val="5"/>
                <c:pt idx="0">
                  <c:v>0.32200000000000001</c:v>
                </c:pt>
                <c:pt idx="1">
                  <c:v>0.58299999999999996</c:v>
                </c:pt>
                <c:pt idx="2">
                  <c:v>0.745</c:v>
                </c:pt>
                <c:pt idx="3">
                  <c:v>0.85299999999999998</c:v>
                </c:pt>
                <c:pt idx="4">
                  <c:v>0.88600000000000001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25-4528-93D0-ADD19160E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604640"/>
        <c:axId val="165605200"/>
      </c:barChart>
      <c:catAx>
        <c:axId val="16560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5605200"/>
        <c:crosses val="autoZero"/>
        <c:auto val="1"/>
        <c:lblAlgn val="ctr"/>
        <c:lblOffset val="100"/>
        <c:noMultiLvlLbl val="0"/>
      </c:catAx>
      <c:valAx>
        <c:axId val="16560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560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Gepensioneerden</a:t>
            </a:r>
            <a:r>
              <a:rPr lang="en-US" dirty="0" smtClean="0"/>
              <a:t> (65+)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Blad2!$B$10</c:f>
              <c:strCache>
                <c:ptCount val="1"/>
                <c:pt idx="0">
                  <c:v>1985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Blad2!$A$11:$A$15</c:f>
              <c:strCache>
                <c:ptCount val="5"/>
                <c:pt idx="0">
                  <c:v>Arm</c:v>
                </c:pt>
                <c:pt idx="1">
                  <c:v>Lage MKL</c:v>
                </c:pt>
                <c:pt idx="2">
                  <c:v>Kern MKL</c:v>
                </c:pt>
                <c:pt idx="3">
                  <c:v>Hoge MKL</c:v>
                </c:pt>
                <c:pt idx="4">
                  <c:v>Rijk</c:v>
                </c:pt>
              </c:strCache>
            </c:strRef>
          </c:cat>
          <c:val>
            <c:numRef>
              <c:f>Blad2!$B$11:$B$15</c:f>
              <c:numCache>
                <c:formatCode>0%</c:formatCode>
                <c:ptCount val="5"/>
                <c:pt idx="0" formatCode="0.00%">
                  <c:v>0.67800000000000005</c:v>
                </c:pt>
                <c:pt idx="1">
                  <c:v>0.59</c:v>
                </c:pt>
                <c:pt idx="2" formatCode="0.00%">
                  <c:v>0.68899999999999995</c:v>
                </c:pt>
                <c:pt idx="3" formatCode="0.00%">
                  <c:v>0.78500000000000003</c:v>
                </c:pt>
                <c:pt idx="4" formatCode="0.00%">
                  <c:v>0.81799999999999995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60-4BB6-B5F5-E8AB5F206BCA}"/>
            </c:ext>
          </c:extLst>
        </c:ser>
        <c:ser>
          <c:idx val="1"/>
          <c:order val="1"/>
          <c:tx>
            <c:strRef>
              <c:f>Blad2!$C$10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Blad2!$A$11:$A$15</c:f>
              <c:strCache>
                <c:ptCount val="5"/>
                <c:pt idx="0">
                  <c:v>Arm</c:v>
                </c:pt>
                <c:pt idx="1">
                  <c:v>Lage MKL</c:v>
                </c:pt>
                <c:pt idx="2">
                  <c:v>Kern MKL</c:v>
                </c:pt>
                <c:pt idx="3">
                  <c:v>Hoge MKL</c:v>
                </c:pt>
                <c:pt idx="4">
                  <c:v>Rijk</c:v>
                </c:pt>
              </c:strCache>
            </c:strRef>
          </c:cat>
          <c:val>
            <c:numRef>
              <c:f>Blad2!$C$11:$C$15</c:f>
              <c:numCache>
                <c:formatCode>0.00%</c:formatCode>
                <c:ptCount val="5"/>
                <c:pt idx="0">
                  <c:v>0.70599999999999996</c:v>
                </c:pt>
                <c:pt idx="1">
                  <c:v>0.70599999999999996</c:v>
                </c:pt>
                <c:pt idx="2">
                  <c:v>0.83299999999999996</c:v>
                </c:pt>
                <c:pt idx="3">
                  <c:v>0.89200000000000002</c:v>
                </c:pt>
                <c:pt idx="4">
                  <c:v>0.89600000000000002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60-4BB6-B5F5-E8AB5F206B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608000"/>
        <c:axId val="165608560"/>
      </c:barChart>
      <c:catAx>
        <c:axId val="16560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5608560"/>
        <c:crosses val="autoZero"/>
        <c:auto val="1"/>
        <c:lblAlgn val="ctr"/>
        <c:lblOffset val="100"/>
        <c:noMultiLvlLbl val="0"/>
      </c:catAx>
      <c:valAx>
        <c:axId val="16560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560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8-1-2019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8-1-2019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40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72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81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34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C464-7EB9-480F-B4C7-04DE3F7CBF4A}" type="datetime1">
              <a:rPr lang="nl-BE" smtClean="0"/>
              <a:t>8/01/2019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30E5-0B95-4E73-8AE4-F48A65B64B59}" type="datetime1">
              <a:rPr lang="nl-BE" smtClean="0"/>
              <a:t>8/01/2019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33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02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09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86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80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07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0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D683-571E-428E-8E82-52FCC7CDD822}" type="datetime1">
              <a:rPr lang="nl-BE" smtClean="0"/>
              <a:t>8/01/2019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11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06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37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84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38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45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16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40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48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2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C532-D84B-4BE7-A001-3433DE684C60}" type="datetime1">
              <a:rPr lang="nl-BE" smtClean="0"/>
              <a:t>8/01/2019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93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18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04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36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1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63A0-6E95-427F-BB27-26CB66F85E3E}" type="datetime1">
              <a:rPr lang="nl-BE" smtClean="0"/>
              <a:t>8/01/2019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E7D3-EE75-47F3-B8A9-979166A4E438}" type="datetime1">
              <a:rPr lang="nl-BE" smtClean="0"/>
              <a:t>8/01/2019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15E4-E767-4665-9ED3-828AC544BBE1}" type="datetime1">
              <a:rPr lang="nl-BE" smtClean="0"/>
              <a:t>8/01/2019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CF75-0605-4214-B8BB-630023F92C85}" type="datetime1">
              <a:rPr lang="nl-BE" smtClean="0"/>
              <a:t>8/01/2019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9F38-A0C6-45A2-8B3F-77880C838237}" type="datetime1">
              <a:rPr lang="nl-BE" smtClean="0"/>
              <a:t>8/01/2019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Fin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65B-AA55-4266-8DED-8418EA7961BB}" type="datetime1">
              <a:rPr lang="nl-BE" smtClean="0"/>
              <a:t>8/01/2019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104BC7EC-04D9-4F28-90AF-E8CCD0306415}" type="datetime1">
              <a:rPr lang="nl-BE" smtClean="0"/>
              <a:t>8/01/2019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smtClean="0"/>
              <a:t>Centre for Sociological Research, KU Leuven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82FB041A-8639-42A8-AC44-7B07ED3129A5}" type="datetime1">
              <a:rPr lang="nl-BE" smtClean="0"/>
              <a:t>8/01/2019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smtClean="0"/>
              <a:t>Centre for Sociological Research, KU Leuven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8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752B4-8FD8-4FAF-835E-A5E1077FAEE9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8/01/2019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D34F0-ECFA-4E31-AEF6-019E18308817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7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9936" y="1052736"/>
            <a:ext cx="4462264" cy="2547714"/>
          </a:xfrm>
        </p:spPr>
        <p:txBody>
          <a:bodyPr/>
          <a:lstStyle/>
          <a:p>
            <a:pPr algn="l"/>
            <a:r>
              <a:rPr lang="nl-BE" b="1" dirty="0" smtClean="0">
                <a:latin typeface="Arial Narrow" panose="020B0606020202030204" pitchFamily="34" charset="0"/>
              </a:rPr>
              <a:t>DE VAL VAN DE LAGE MIDDENKLASSE?</a:t>
            </a:r>
            <a:endParaRPr lang="nl-BE" b="1" dirty="0">
              <a:latin typeface="Arial Narrow" panose="020B0606020202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91944" y="3861048"/>
            <a:ext cx="3704456" cy="177775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l-BE" dirty="0" smtClean="0">
                <a:latin typeface="Arial Narrow" panose="020B0606020202030204" pitchFamily="34" charset="0"/>
              </a:rPr>
              <a:t>OF HOE ARMOEDE AAN DE DEUR VAN DE LAGE MIDDENKLASSE KLOPT</a:t>
            </a:r>
            <a:endParaRPr lang="nl-BE" dirty="0">
              <a:latin typeface="Arial Narrow" panose="020B0606020202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80929"/>
            <a:ext cx="3715236" cy="174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24" y="764705"/>
            <a:ext cx="2617528" cy="21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64" y="4653137"/>
            <a:ext cx="3132385" cy="109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 rot="21284937">
            <a:off x="2697336" y="2243397"/>
            <a:ext cx="1725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Decenniumdoelen</a:t>
            </a:r>
          </a:p>
        </p:txBody>
      </p:sp>
    </p:spTree>
    <p:extLst>
      <p:ext uri="{BB962C8B-B14F-4D97-AF65-F5344CB8AC3E}">
        <p14:creationId xmlns:p14="http://schemas.microsoft.com/office/powerpoint/2010/main" val="3499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10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Tewerkstelling</a:t>
            </a:r>
            <a:r>
              <a:rPr lang="en-US" sz="3200" dirty="0" smtClean="0"/>
              <a:t>: </a:t>
            </a:r>
            <a:r>
              <a:rPr lang="en-US" sz="3200" dirty="0" err="1" smtClean="0"/>
              <a:t>aandeel</a:t>
            </a:r>
            <a:r>
              <a:rPr lang="en-US" sz="3200" dirty="0" smtClean="0"/>
              <a:t> </a:t>
            </a:r>
            <a:r>
              <a:rPr lang="en-US" sz="3200" dirty="0" err="1" smtClean="0"/>
              <a:t>actieven</a:t>
            </a:r>
            <a:r>
              <a:rPr lang="en-US" sz="3200" dirty="0" smtClean="0"/>
              <a:t> met </a:t>
            </a:r>
            <a:r>
              <a:rPr lang="en-US" sz="3200" dirty="0" err="1" smtClean="0"/>
              <a:t>inkomen</a:t>
            </a:r>
            <a:r>
              <a:rPr lang="en-US" sz="3200" dirty="0" smtClean="0"/>
              <a:t> </a:t>
            </a:r>
            <a:r>
              <a:rPr lang="en-US" sz="3200" dirty="0" err="1" smtClean="0"/>
              <a:t>uit</a:t>
            </a:r>
            <a:r>
              <a:rPr lang="en-US" sz="3200" dirty="0" smtClean="0"/>
              <a:t> </a:t>
            </a:r>
            <a:r>
              <a:rPr lang="en-US" sz="3200" dirty="0" err="1" smtClean="0"/>
              <a:t>arbeid</a:t>
            </a:r>
            <a:endParaRPr lang="en-US" sz="3200" dirty="0"/>
          </a:p>
        </p:txBody>
      </p:sp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751777"/>
              </p:ext>
            </p:extLst>
          </p:nvPr>
        </p:nvGraphicFramePr>
        <p:xfrm>
          <a:off x="666749" y="1449035"/>
          <a:ext cx="10563225" cy="4408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62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11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2738" y="38133"/>
            <a:ext cx="11041200" cy="1152000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Sociale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mobiliteit</a:t>
            </a:r>
            <a:endParaRPr lang="nl-BE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729074"/>
              </p:ext>
            </p:extLst>
          </p:nvPr>
        </p:nvGraphicFramePr>
        <p:xfrm>
          <a:off x="1962738" y="3910070"/>
          <a:ext cx="7175210" cy="204773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104230">
                  <a:extLst>
                    <a:ext uri="{9D8B030D-6E8A-4147-A177-3AD203B41FA5}">
                      <a16:colId xmlns="" xmlns:a16="http://schemas.microsoft.com/office/drawing/2014/main" val="419941556"/>
                    </a:ext>
                  </a:extLst>
                </a:gridCol>
                <a:gridCol w="1214196">
                  <a:extLst>
                    <a:ext uri="{9D8B030D-6E8A-4147-A177-3AD203B41FA5}">
                      <a16:colId xmlns="" xmlns:a16="http://schemas.microsoft.com/office/drawing/2014/main" val="3929502850"/>
                    </a:ext>
                  </a:extLst>
                </a:gridCol>
                <a:gridCol w="1214196">
                  <a:extLst>
                    <a:ext uri="{9D8B030D-6E8A-4147-A177-3AD203B41FA5}">
                      <a16:colId xmlns="" xmlns:a16="http://schemas.microsoft.com/office/drawing/2014/main" val="3787649386"/>
                    </a:ext>
                  </a:extLst>
                </a:gridCol>
                <a:gridCol w="1214196">
                  <a:extLst>
                    <a:ext uri="{9D8B030D-6E8A-4147-A177-3AD203B41FA5}">
                      <a16:colId xmlns="" xmlns:a16="http://schemas.microsoft.com/office/drawing/2014/main" val="794080459"/>
                    </a:ext>
                  </a:extLst>
                </a:gridCol>
                <a:gridCol w="1214196">
                  <a:extLst>
                    <a:ext uri="{9D8B030D-6E8A-4147-A177-3AD203B41FA5}">
                      <a16:colId xmlns="" xmlns:a16="http://schemas.microsoft.com/office/drawing/2014/main" val="1982892079"/>
                    </a:ext>
                  </a:extLst>
                </a:gridCol>
                <a:gridCol w="1214196">
                  <a:extLst>
                    <a:ext uri="{9D8B030D-6E8A-4147-A177-3AD203B41FA5}">
                      <a16:colId xmlns="" xmlns:a16="http://schemas.microsoft.com/office/drawing/2014/main" val="3714199060"/>
                    </a:ext>
                  </a:extLst>
                </a:gridCol>
              </a:tblGrid>
              <a:tr h="292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2013-2016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ARM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LMKL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KMKL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HMKL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RIJK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7423418"/>
                  </a:ext>
                </a:extLst>
              </a:tr>
              <a:tr h="292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ARM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58,3%</a:t>
                      </a:r>
                      <a:endParaRPr lang="nl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33,5%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6,7%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64646597"/>
                  </a:ext>
                </a:extLst>
              </a:tr>
              <a:tr h="292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LMKL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11,2%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74,5%</a:t>
                      </a:r>
                      <a:endParaRPr lang="nl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14,3%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78573847"/>
                  </a:ext>
                </a:extLst>
              </a:tr>
              <a:tr h="292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KMKL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5,6%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17,8%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66,3%</a:t>
                      </a:r>
                      <a:endParaRPr lang="nl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9,0%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0708264"/>
                  </a:ext>
                </a:extLst>
              </a:tr>
              <a:tr h="292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HMKL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3,4%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29,4%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61,7%</a:t>
                      </a:r>
                      <a:endParaRPr lang="nl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3,4%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14225146"/>
                  </a:ext>
                </a:extLst>
              </a:tr>
              <a:tr h="292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RIJK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5,9%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12,7%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22,2%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16,0%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43,3%</a:t>
                      </a:r>
                      <a:endParaRPr lang="nl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53633861"/>
                  </a:ext>
                </a:extLst>
              </a:tr>
              <a:tr h="292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Totaal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16,1%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36,7%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32,2%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12,1%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2,9%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2621793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56788" y="1020731"/>
            <a:ext cx="249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Actieve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leeftijd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(25-64) </a:t>
            </a:r>
            <a:endParaRPr lang="nl-B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6789" y="3541535"/>
            <a:ext cx="249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Gepensioneerden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(65+) </a:t>
            </a:r>
            <a:endParaRPr lang="nl-B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999161"/>
              </p:ext>
            </p:extLst>
          </p:nvPr>
        </p:nvGraphicFramePr>
        <p:xfrm>
          <a:off x="1962738" y="1395270"/>
          <a:ext cx="7175208" cy="186871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103948">
                  <a:extLst>
                    <a:ext uri="{9D8B030D-6E8A-4147-A177-3AD203B41FA5}">
                      <a16:colId xmlns="" xmlns:a16="http://schemas.microsoft.com/office/drawing/2014/main" val="399382859"/>
                    </a:ext>
                  </a:extLst>
                </a:gridCol>
                <a:gridCol w="1214252">
                  <a:extLst>
                    <a:ext uri="{9D8B030D-6E8A-4147-A177-3AD203B41FA5}">
                      <a16:colId xmlns="" xmlns:a16="http://schemas.microsoft.com/office/drawing/2014/main" val="405784347"/>
                    </a:ext>
                  </a:extLst>
                </a:gridCol>
                <a:gridCol w="1214252">
                  <a:extLst>
                    <a:ext uri="{9D8B030D-6E8A-4147-A177-3AD203B41FA5}">
                      <a16:colId xmlns="" xmlns:a16="http://schemas.microsoft.com/office/drawing/2014/main" val="40989203"/>
                    </a:ext>
                  </a:extLst>
                </a:gridCol>
                <a:gridCol w="1214252">
                  <a:extLst>
                    <a:ext uri="{9D8B030D-6E8A-4147-A177-3AD203B41FA5}">
                      <a16:colId xmlns="" xmlns:a16="http://schemas.microsoft.com/office/drawing/2014/main" val="3169065698"/>
                    </a:ext>
                  </a:extLst>
                </a:gridCol>
                <a:gridCol w="1214252">
                  <a:extLst>
                    <a:ext uri="{9D8B030D-6E8A-4147-A177-3AD203B41FA5}">
                      <a16:colId xmlns="" xmlns:a16="http://schemas.microsoft.com/office/drawing/2014/main" val="1856345325"/>
                    </a:ext>
                  </a:extLst>
                </a:gridCol>
                <a:gridCol w="1214252">
                  <a:extLst>
                    <a:ext uri="{9D8B030D-6E8A-4147-A177-3AD203B41FA5}">
                      <a16:colId xmlns="" xmlns:a16="http://schemas.microsoft.com/office/drawing/2014/main" val="2786629303"/>
                    </a:ext>
                  </a:extLst>
                </a:gridCol>
              </a:tblGrid>
              <a:tr h="266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2013-2016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ARM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LMKL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KMKL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HMKL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RIJK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72044754"/>
                  </a:ext>
                </a:extLst>
              </a:tr>
              <a:tr h="266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ARM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56,4%</a:t>
                      </a:r>
                      <a:endParaRPr lang="nl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2F4D5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26,0%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14,8%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82318116"/>
                  </a:ext>
                </a:extLst>
              </a:tr>
              <a:tr h="266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LMKL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20,6%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45,0%</a:t>
                      </a:r>
                      <a:endParaRPr lang="nl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30,4%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4,0%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26176782"/>
                  </a:ext>
                </a:extLst>
              </a:tr>
              <a:tr h="266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KMKL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14,4%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60,8%</a:t>
                      </a:r>
                      <a:endParaRPr lang="nl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19,2%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78573730"/>
                  </a:ext>
                </a:extLst>
              </a:tr>
              <a:tr h="266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HMKL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16,0%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72,0%</a:t>
                      </a:r>
                      <a:endParaRPr lang="nl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7,6%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6915646"/>
                  </a:ext>
                </a:extLst>
              </a:tr>
              <a:tr h="266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RIJK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5,5%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9,9%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30,5%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54,1%</a:t>
                      </a:r>
                      <a:endParaRPr lang="nl-BE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38010594"/>
                  </a:ext>
                </a:extLst>
              </a:tr>
              <a:tr h="266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cap="all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Totaal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12,6%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15,1%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32,3%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34,3%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5,8%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7967970"/>
                  </a:ext>
                </a:extLst>
              </a:tr>
            </a:tbl>
          </a:graphicData>
        </a:graphic>
      </p:graphicFrame>
      <p:sp>
        <p:nvSpPr>
          <p:cNvPr id="6" name="Ovaal 5"/>
          <p:cNvSpPr/>
          <p:nvPr/>
        </p:nvSpPr>
        <p:spPr>
          <a:xfrm>
            <a:off x="2762250" y="1466850"/>
            <a:ext cx="1028700" cy="55245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al 10"/>
          <p:cNvSpPr/>
          <p:nvPr/>
        </p:nvSpPr>
        <p:spPr>
          <a:xfrm>
            <a:off x="3943350" y="1743075"/>
            <a:ext cx="1028700" cy="55245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al 11"/>
          <p:cNvSpPr/>
          <p:nvPr/>
        </p:nvSpPr>
        <p:spPr>
          <a:xfrm>
            <a:off x="5124450" y="2019300"/>
            <a:ext cx="1028700" cy="55245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al 13"/>
          <p:cNvSpPr/>
          <p:nvPr/>
        </p:nvSpPr>
        <p:spPr>
          <a:xfrm>
            <a:off x="6305550" y="2295525"/>
            <a:ext cx="1028700" cy="55245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al 14"/>
          <p:cNvSpPr/>
          <p:nvPr/>
        </p:nvSpPr>
        <p:spPr>
          <a:xfrm>
            <a:off x="7671096" y="2551879"/>
            <a:ext cx="1028700" cy="55245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al 15"/>
          <p:cNvSpPr/>
          <p:nvPr/>
        </p:nvSpPr>
        <p:spPr>
          <a:xfrm>
            <a:off x="2771775" y="4048445"/>
            <a:ext cx="1028700" cy="55245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al 16"/>
          <p:cNvSpPr/>
          <p:nvPr/>
        </p:nvSpPr>
        <p:spPr>
          <a:xfrm>
            <a:off x="3952875" y="4324670"/>
            <a:ext cx="1028700" cy="55245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al 17"/>
          <p:cNvSpPr/>
          <p:nvPr/>
        </p:nvSpPr>
        <p:spPr>
          <a:xfrm>
            <a:off x="5133975" y="4600895"/>
            <a:ext cx="1028700" cy="55245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al 18"/>
          <p:cNvSpPr/>
          <p:nvPr/>
        </p:nvSpPr>
        <p:spPr>
          <a:xfrm>
            <a:off x="6315075" y="4877120"/>
            <a:ext cx="1028700" cy="55245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al 19"/>
          <p:cNvSpPr/>
          <p:nvPr/>
        </p:nvSpPr>
        <p:spPr>
          <a:xfrm>
            <a:off x="7680621" y="5133474"/>
            <a:ext cx="1028700" cy="55245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1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76000" y="1656000"/>
            <a:ext cx="3481650" cy="439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Actieve</a:t>
            </a:r>
            <a:r>
              <a:rPr lang="en-US" dirty="0" smtClean="0"/>
              <a:t> </a:t>
            </a:r>
            <a:r>
              <a:rPr lang="en-US" dirty="0" err="1" smtClean="0"/>
              <a:t>leeftijd</a:t>
            </a:r>
            <a:r>
              <a:rPr lang="en-US" dirty="0" smtClean="0"/>
              <a:t> (25-64)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12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Sociale</a:t>
            </a:r>
            <a:r>
              <a:rPr lang="en-US" dirty="0" smtClean="0"/>
              <a:t> </a:t>
            </a:r>
            <a:r>
              <a:rPr lang="en-US" dirty="0" err="1" smtClean="0"/>
              <a:t>mobiliteit</a:t>
            </a:r>
            <a:r>
              <a:rPr lang="en-US" dirty="0" smtClean="0"/>
              <a:t> in de </a:t>
            </a:r>
            <a:r>
              <a:rPr lang="en-US" dirty="0" err="1" smtClean="0"/>
              <a:t>lage</a:t>
            </a:r>
            <a:r>
              <a:rPr lang="en-US" dirty="0" smtClean="0"/>
              <a:t> </a:t>
            </a:r>
            <a:r>
              <a:rPr lang="en-US" dirty="0" err="1" smtClean="0"/>
              <a:t>middenklasse</a:t>
            </a:r>
            <a:endParaRPr lang="en-US" dirty="0"/>
          </a:p>
        </p:txBody>
      </p:sp>
      <p:pic>
        <p:nvPicPr>
          <p:cNvPr id="6" name="Picture 4" descr="Afbeeldingsresultaat voor icon man climb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5" y="2350730"/>
            <a:ext cx="1176600" cy="11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2107275" y="256418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34%</a:t>
            </a:r>
            <a:endParaRPr lang="en-US" sz="3600" dirty="0"/>
          </a:p>
        </p:txBody>
      </p:sp>
      <p:sp>
        <p:nvSpPr>
          <p:cNvPr id="8" name="Tijdelijke aanduiding voor inhoud 1"/>
          <p:cNvSpPr txBox="1">
            <a:spLocks/>
          </p:cNvSpPr>
          <p:nvPr/>
        </p:nvSpPr>
        <p:spPr>
          <a:xfrm>
            <a:off x="7545150" y="1656000"/>
            <a:ext cx="3481650" cy="439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 smtClean="0"/>
              <a:t>Gepensioneerden</a:t>
            </a:r>
            <a:r>
              <a:rPr lang="en-US" dirty="0" smtClean="0"/>
              <a:t> (65+)</a:t>
            </a:r>
            <a:endParaRPr lang="en-US" dirty="0"/>
          </a:p>
        </p:txBody>
      </p:sp>
      <p:pic>
        <p:nvPicPr>
          <p:cNvPr id="9" name="Picture 4" descr="Afbeeldingsresultaat voor icon man climb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4250" y="4296936"/>
            <a:ext cx="1176600" cy="11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2107275" y="447871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21%</a:t>
            </a:r>
            <a:endParaRPr lang="en-US" sz="3600" dirty="0"/>
          </a:p>
        </p:txBody>
      </p:sp>
      <p:pic>
        <p:nvPicPr>
          <p:cNvPr id="11" name="Picture 4" descr="Afbeeldingsresultaat voor icon man climb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00" y="2350730"/>
            <a:ext cx="1176600" cy="11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fbeeldingsresultaat voor icon man climb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56850" y="4213577"/>
            <a:ext cx="1176600" cy="11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8530200" y="434831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14%</a:t>
            </a:r>
            <a:endParaRPr lang="en-US" sz="3600" dirty="0"/>
          </a:p>
        </p:txBody>
      </p:sp>
      <p:sp>
        <p:nvSpPr>
          <p:cNvPr id="14" name="Tekstvak 13"/>
          <p:cNvSpPr txBox="1"/>
          <p:nvPr/>
        </p:nvSpPr>
        <p:spPr>
          <a:xfrm>
            <a:off x="8530200" y="2615864"/>
            <a:ext cx="1073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11%</a:t>
            </a:r>
            <a:endParaRPr lang="en-US" sz="3600" dirty="0"/>
          </a:p>
        </p:txBody>
      </p:sp>
      <p:sp>
        <p:nvSpPr>
          <p:cNvPr id="15" name="Tekstvak 14"/>
          <p:cNvSpPr txBox="1"/>
          <p:nvPr/>
        </p:nvSpPr>
        <p:spPr>
          <a:xfrm>
            <a:off x="2107275" y="352144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45%</a:t>
            </a:r>
            <a:endParaRPr lang="en-US" sz="3600" dirty="0"/>
          </a:p>
        </p:txBody>
      </p:sp>
      <p:sp>
        <p:nvSpPr>
          <p:cNvPr id="16" name="Tekstvak 15"/>
          <p:cNvSpPr txBox="1"/>
          <p:nvPr/>
        </p:nvSpPr>
        <p:spPr>
          <a:xfrm>
            <a:off x="8513079" y="344426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75%</a:t>
            </a:r>
            <a:endParaRPr lang="en-US" sz="3600" dirty="0"/>
          </a:p>
        </p:txBody>
      </p:sp>
      <p:sp>
        <p:nvSpPr>
          <p:cNvPr id="17" name="Gelijk 16"/>
          <p:cNvSpPr/>
          <p:nvPr/>
        </p:nvSpPr>
        <p:spPr>
          <a:xfrm>
            <a:off x="1331025" y="3690596"/>
            <a:ext cx="709875" cy="30803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Gelijk 17"/>
          <p:cNvSpPr/>
          <p:nvPr/>
        </p:nvSpPr>
        <p:spPr>
          <a:xfrm>
            <a:off x="7778512" y="3613411"/>
            <a:ext cx="709875" cy="30803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75999" y="1394361"/>
            <a:ext cx="4195343" cy="4395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Actieve</a:t>
            </a:r>
            <a:r>
              <a:rPr lang="en-US" dirty="0" smtClean="0"/>
              <a:t> </a:t>
            </a:r>
            <a:r>
              <a:rPr lang="en-US" dirty="0" err="1" smtClean="0"/>
              <a:t>leeftijd</a:t>
            </a:r>
            <a:r>
              <a:rPr lang="en-US" dirty="0" smtClean="0"/>
              <a:t> (25-64), 2013-2016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13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Sociale</a:t>
            </a:r>
            <a:r>
              <a:rPr lang="en-US" dirty="0" smtClean="0"/>
              <a:t> </a:t>
            </a:r>
            <a:r>
              <a:rPr lang="en-US" dirty="0" err="1" smtClean="0"/>
              <a:t>mobiliteit</a:t>
            </a:r>
            <a:r>
              <a:rPr lang="en-US" dirty="0" smtClean="0"/>
              <a:t> in de </a:t>
            </a:r>
            <a:r>
              <a:rPr lang="en-US" dirty="0" err="1" smtClean="0"/>
              <a:t>lage</a:t>
            </a:r>
            <a:r>
              <a:rPr lang="en-US" dirty="0" smtClean="0"/>
              <a:t> </a:t>
            </a:r>
            <a:r>
              <a:rPr lang="en-US" dirty="0" err="1" smtClean="0"/>
              <a:t>middenklasse</a:t>
            </a:r>
            <a:endParaRPr lang="en-US" dirty="0"/>
          </a:p>
        </p:txBody>
      </p:sp>
      <p:pic>
        <p:nvPicPr>
          <p:cNvPr id="6" name="Picture 4" descr="Afbeeldingsresultaat voor icon man climb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5" y="2350730"/>
            <a:ext cx="1176600" cy="11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fbeeldingsresultaat voor icon man climb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19613" y="2350730"/>
            <a:ext cx="1176600" cy="11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316825" y="2492956"/>
            <a:ext cx="2454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Hoogopgeleiden</a:t>
            </a:r>
            <a:r>
              <a:rPr lang="en-US" dirty="0" smtClean="0"/>
              <a:t>: 44%</a:t>
            </a:r>
          </a:p>
          <a:p>
            <a:r>
              <a:rPr lang="en-US" dirty="0" err="1" smtClean="0"/>
              <a:t>Huiseigenaars</a:t>
            </a:r>
            <a:r>
              <a:rPr lang="en-US" dirty="0" smtClean="0"/>
              <a:t>: 40%</a:t>
            </a:r>
          </a:p>
          <a:p>
            <a:r>
              <a:rPr lang="en-US" dirty="0" err="1" smtClean="0"/>
              <a:t>Voltijds</a:t>
            </a:r>
            <a:r>
              <a:rPr lang="en-US" dirty="0" smtClean="0"/>
              <a:t> </a:t>
            </a:r>
            <a:r>
              <a:rPr lang="en-US" dirty="0" err="1" smtClean="0"/>
              <a:t>werkend</a:t>
            </a:r>
            <a:r>
              <a:rPr lang="en-US" dirty="0" smtClean="0"/>
              <a:t>: 45%</a:t>
            </a:r>
            <a:endParaRPr lang="en-US" dirty="0"/>
          </a:p>
        </p:txBody>
      </p:sp>
      <p:sp>
        <p:nvSpPr>
          <p:cNvPr id="20" name="Tekstvak 19"/>
          <p:cNvSpPr txBox="1"/>
          <p:nvPr/>
        </p:nvSpPr>
        <p:spPr>
          <a:xfrm>
            <a:off x="8405806" y="2350730"/>
            <a:ext cx="2454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Laagopgeleiden</a:t>
            </a:r>
            <a:r>
              <a:rPr lang="en-US" dirty="0" smtClean="0"/>
              <a:t>: 24%</a:t>
            </a:r>
          </a:p>
          <a:p>
            <a:r>
              <a:rPr lang="en-US" dirty="0" err="1" smtClean="0"/>
              <a:t>Huurders</a:t>
            </a:r>
            <a:r>
              <a:rPr lang="en-US" dirty="0" smtClean="0"/>
              <a:t>: 26%</a:t>
            </a:r>
          </a:p>
          <a:p>
            <a:r>
              <a:rPr lang="en-US" dirty="0" err="1" smtClean="0"/>
              <a:t>Werklozen</a:t>
            </a:r>
            <a:r>
              <a:rPr lang="en-US" dirty="0" smtClean="0"/>
              <a:t>: 35%</a:t>
            </a:r>
            <a:endParaRPr lang="en-US" dirty="0"/>
          </a:p>
        </p:txBody>
      </p:sp>
      <p:sp>
        <p:nvSpPr>
          <p:cNvPr id="21" name="Tekstvak 20"/>
          <p:cNvSpPr txBox="1"/>
          <p:nvPr/>
        </p:nvSpPr>
        <p:spPr>
          <a:xfrm>
            <a:off x="371956" y="4294976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Stijging</a:t>
            </a:r>
            <a:r>
              <a:rPr lang="en-US" dirty="0" smtClean="0"/>
              <a:t> van 5% of </a:t>
            </a:r>
            <a:r>
              <a:rPr lang="en-US" dirty="0" err="1" smtClean="0"/>
              <a:t>meer</a:t>
            </a:r>
            <a:r>
              <a:rPr lang="en-US" dirty="0" smtClean="0"/>
              <a:t> van het </a:t>
            </a:r>
            <a:r>
              <a:rPr lang="en-US" dirty="0" err="1" smtClean="0"/>
              <a:t>arbeidsinkomen</a:t>
            </a:r>
            <a:r>
              <a:rPr lang="en-US" dirty="0" smtClean="0"/>
              <a:t>: 62%</a:t>
            </a:r>
          </a:p>
          <a:p>
            <a:r>
              <a:rPr lang="en-US" dirty="0" smtClean="0"/>
              <a:t>Meer </a:t>
            </a:r>
            <a:r>
              <a:rPr lang="en-US" dirty="0" err="1" smtClean="0"/>
              <a:t>volwassenen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het </a:t>
            </a:r>
            <a:r>
              <a:rPr lang="en-US" dirty="0" err="1" smtClean="0"/>
              <a:t>werk</a:t>
            </a:r>
            <a:r>
              <a:rPr lang="en-US" dirty="0" smtClean="0"/>
              <a:t>: 62%</a:t>
            </a:r>
            <a:endParaRPr lang="en-US" dirty="0"/>
          </a:p>
        </p:txBody>
      </p:sp>
      <p:sp>
        <p:nvSpPr>
          <p:cNvPr id="22" name="Tekstvak 21"/>
          <p:cNvSpPr txBox="1"/>
          <p:nvPr/>
        </p:nvSpPr>
        <p:spPr>
          <a:xfrm>
            <a:off x="6249000" y="4312830"/>
            <a:ext cx="5622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Daling</a:t>
            </a:r>
            <a:r>
              <a:rPr lang="en-US" dirty="0" smtClean="0"/>
              <a:t> van 5% of </a:t>
            </a:r>
            <a:r>
              <a:rPr lang="en-US" dirty="0" err="1" smtClean="0"/>
              <a:t>meer</a:t>
            </a:r>
            <a:r>
              <a:rPr lang="en-US" dirty="0" smtClean="0"/>
              <a:t> van het </a:t>
            </a:r>
            <a:r>
              <a:rPr lang="en-US" dirty="0" err="1" smtClean="0"/>
              <a:t>arbeidsinkomen</a:t>
            </a:r>
            <a:r>
              <a:rPr lang="en-US" dirty="0" smtClean="0"/>
              <a:t>: 25%</a:t>
            </a:r>
          </a:p>
          <a:p>
            <a:r>
              <a:rPr lang="en-US" dirty="0" smtClean="0"/>
              <a:t>Minder </a:t>
            </a:r>
            <a:r>
              <a:rPr lang="en-US" dirty="0" err="1" smtClean="0"/>
              <a:t>volwassenen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het </a:t>
            </a:r>
            <a:r>
              <a:rPr lang="en-US" dirty="0" err="1" smtClean="0"/>
              <a:t>werk</a:t>
            </a:r>
            <a:r>
              <a:rPr lang="en-US" dirty="0" smtClean="0"/>
              <a:t>: 42%</a:t>
            </a:r>
            <a:endParaRPr lang="en-US" dirty="0"/>
          </a:p>
        </p:txBody>
      </p:sp>
      <p:sp>
        <p:nvSpPr>
          <p:cNvPr id="23" name="Pijl-rechts 22"/>
          <p:cNvSpPr/>
          <p:nvPr/>
        </p:nvSpPr>
        <p:spPr>
          <a:xfrm rot="5400000">
            <a:off x="7710989" y="3863098"/>
            <a:ext cx="419878" cy="177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jl-rechts 23"/>
          <p:cNvSpPr/>
          <p:nvPr/>
        </p:nvSpPr>
        <p:spPr>
          <a:xfrm rot="5400000">
            <a:off x="778701" y="3863097"/>
            <a:ext cx="419878" cy="177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14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Overheidsherverdeling</a:t>
            </a:r>
            <a:endParaRPr lang="en-US" dirty="0"/>
          </a:p>
        </p:txBody>
      </p:sp>
      <p:graphicFrame>
        <p:nvGraphicFramePr>
          <p:cNvPr id="7" name="Grafiek 6"/>
          <p:cNvGraphicFramePr/>
          <p:nvPr>
            <p:extLst>
              <p:ext uri="{D42A27DB-BD31-4B8C-83A1-F6EECF244321}">
                <p14:modId xmlns:p14="http://schemas.microsoft.com/office/powerpoint/2010/main" val="1423479778"/>
              </p:ext>
            </p:extLst>
          </p:nvPr>
        </p:nvGraphicFramePr>
        <p:xfrm>
          <a:off x="815807" y="2136710"/>
          <a:ext cx="5015826" cy="33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ek 7"/>
          <p:cNvGraphicFramePr/>
          <p:nvPr>
            <p:extLst>
              <p:ext uri="{D42A27DB-BD31-4B8C-83A1-F6EECF244321}">
                <p14:modId xmlns:p14="http://schemas.microsoft.com/office/powerpoint/2010/main" val="3180518571"/>
              </p:ext>
            </p:extLst>
          </p:nvPr>
        </p:nvGraphicFramePr>
        <p:xfrm>
          <a:off x="5831633" y="2136710"/>
          <a:ext cx="5271796" cy="33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13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15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Levensstandaard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eigenaars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naar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leeftijdsgroep</a:t>
            </a:r>
            <a:endParaRPr lang="nl-B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700012"/>
              </p:ext>
            </p:extLst>
          </p:nvPr>
        </p:nvGraphicFramePr>
        <p:xfrm>
          <a:off x="576263" y="1642188"/>
          <a:ext cx="5693908" cy="410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e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20241"/>
              </p:ext>
            </p:extLst>
          </p:nvPr>
        </p:nvGraphicFramePr>
        <p:xfrm>
          <a:off x="6270170" y="1642188"/>
          <a:ext cx="5347029" cy="4105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77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16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Levensstandaard</a:t>
            </a:r>
            <a:r>
              <a:rPr lang="en-US" sz="3200" dirty="0" smtClean="0"/>
              <a:t>: </a:t>
            </a:r>
            <a:r>
              <a:rPr lang="en-US" sz="3200" dirty="0" err="1" smtClean="0"/>
              <a:t>zich</a:t>
            </a:r>
            <a:r>
              <a:rPr lang="en-US" sz="3200" dirty="0" smtClean="0"/>
              <a:t> </a:t>
            </a:r>
            <a:r>
              <a:rPr lang="en-US" sz="3200" dirty="0" err="1" smtClean="0"/>
              <a:t>geen</a:t>
            </a:r>
            <a:r>
              <a:rPr lang="en-US" sz="3200" dirty="0" smtClean="0"/>
              <a:t> </a:t>
            </a:r>
            <a:r>
              <a:rPr lang="en-US" sz="3200" dirty="0" err="1" smtClean="0"/>
              <a:t>vakantie</a:t>
            </a:r>
            <a:r>
              <a:rPr lang="en-US" sz="3200" dirty="0" smtClean="0"/>
              <a:t> </a:t>
            </a:r>
            <a:r>
              <a:rPr lang="en-US" sz="3200" dirty="0" err="1" smtClean="0"/>
              <a:t>kunnen</a:t>
            </a:r>
            <a:r>
              <a:rPr lang="en-US" sz="3200" dirty="0" smtClean="0"/>
              <a:t> </a:t>
            </a:r>
            <a:r>
              <a:rPr lang="en-US" sz="3200" dirty="0" err="1" smtClean="0"/>
              <a:t>veroorloven</a:t>
            </a:r>
            <a:endParaRPr lang="en-US" sz="3200" dirty="0"/>
          </a:p>
        </p:txBody>
      </p:sp>
      <p:graphicFrame>
        <p:nvGraphicFramePr>
          <p:cNvPr id="6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920226"/>
              </p:ext>
            </p:extLst>
          </p:nvPr>
        </p:nvGraphicFramePr>
        <p:xfrm>
          <a:off x="180487" y="1359036"/>
          <a:ext cx="8601075" cy="474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jdelijke aanduiding voor inhoud 1"/>
          <p:cNvSpPr>
            <a:spLocks noGrp="1"/>
          </p:cNvSpPr>
          <p:nvPr>
            <p:ph idx="1"/>
          </p:nvPr>
        </p:nvSpPr>
        <p:spPr>
          <a:xfrm>
            <a:off x="8953499" y="1477753"/>
            <a:ext cx="3035175" cy="446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err="1" smtClean="0"/>
              <a:t>Gepensioneerden</a:t>
            </a:r>
            <a:r>
              <a:rPr lang="en-US" sz="2000" u="sng" dirty="0" smtClean="0"/>
              <a:t> LMK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74% in 1985</a:t>
            </a:r>
          </a:p>
          <a:p>
            <a:r>
              <a:rPr lang="en-US" sz="2000" dirty="0" smtClean="0"/>
              <a:t>39% in 2016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u="sng" dirty="0" err="1" smtClean="0"/>
              <a:t>Actieve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leeftijd</a:t>
            </a:r>
            <a:r>
              <a:rPr lang="en-US" sz="2000" u="sng" dirty="0" smtClean="0"/>
              <a:t> LMK:</a:t>
            </a:r>
          </a:p>
          <a:p>
            <a:r>
              <a:rPr lang="en-US" sz="2000" dirty="0" smtClean="0"/>
              <a:t>66% in 1985</a:t>
            </a:r>
          </a:p>
          <a:p>
            <a:r>
              <a:rPr lang="en-US" sz="2000" dirty="0" smtClean="0"/>
              <a:t>45% in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787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582024" y="1656000"/>
            <a:ext cx="3035175" cy="446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err="1" smtClean="0"/>
              <a:t>Gepensioneerden</a:t>
            </a:r>
            <a:r>
              <a:rPr lang="en-US" sz="2000" u="sng" dirty="0" smtClean="0"/>
              <a:t> LMK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20% in 1985</a:t>
            </a:r>
          </a:p>
          <a:p>
            <a:r>
              <a:rPr lang="en-US" sz="2000" dirty="0" smtClean="0"/>
              <a:t>22% in 2016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u="sng" dirty="0" err="1" smtClean="0"/>
              <a:t>Actieve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leeftijd</a:t>
            </a:r>
            <a:r>
              <a:rPr lang="en-US" sz="2000" u="sng" dirty="0" smtClean="0"/>
              <a:t> LMK:</a:t>
            </a:r>
          </a:p>
          <a:p>
            <a:r>
              <a:rPr lang="en-US" sz="2000" dirty="0" smtClean="0"/>
              <a:t>22% in 1985</a:t>
            </a:r>
          </a:p>
          <a:p>
            <a:r>
              <a:rPr lang="en-US" sz="2000" dirty="0" smtClean="0"/>
              <a:t>37% in 2016</a:t>
            </a:r>
            <a:endParaRPr lang="en-US" sz="200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17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Levensstandaard</a:t>
            </a:r>
            <a:r>
              <a:rPr lang="en-US" sz="3200" dirty="0" smtClean="0"/>
              <a:t>: </a:t>
            </a:r>
            <a:r>
              <a:rPr lang="en-US" sz="3200" dirty="0" err="1" smtClean="0"/>
              <a:t>eindjes</a:t>
            </a:r>
            <a:r>
              <a:rPr lang="en-US" sz="3200" dirty="0" smtClean="0"/>
              <a:t> </a:t>
            </a:r>
            <a:r>
              <a:rPr lang="en-US" sz="3200" dirty="0" err="1" smtClean="0"/>
              <a:t>niet</a:t>
            </a:r>
            <a:r>
              <a:rPr lang="en-US" sz="3200" dirty="0" smtClean="0"/>
              <a:t> </a:t>
            </a:r>
            <a:r>
              <a:rPr lang="en-US" sz="3200" dirty="0" err="1" smtClean="0"/>
              <a:t>aan</a:t>
            </a:r>
            <a:r>
              <a:rPr lang="en-US" sz="3200" dirty="0" smtClean="0"/>
              <a:t> </a:t>
            </a:r>
            <a:r>
              <a:rPr lang="en-US" sz="3200" dirty="0" err="1" smtClean="0"/>
              <a:t>elkaar</a:t>
            </a:r>
            <a:r>
              <a:rPr lang="en-US" sz="3200" dirty="0" smtClean="0"/>
              <a:t> </a:t>
            </a:r>
            <a:r>
              <a:rPr lang="en-US" sz="3200" dirty="0" err="1" smtClean="0"/>
              <a:t>kunnen</a:t>
            </a:r>
            <a:r>
              <a:rPr lang="en-US" sz="3200" dirty="0" smtClean="0"/>
              <a:t> </a:t>
            </a:r>
            <a:r>
              <a:rPr lang="en-US" sz="3200" dirty="0" err="1" smtClean="0"/>
              <a:t>knopen</a:t>
            </a:r>
            <a:endParaRPr lang="en-US" sz="3200" dirty="0"/>
          </a:p>
        </p:txBody>
      </p:sp>
      <p:graphicFrame>
        <p:nvGraphicFramePr>
          <p:cNvPr id="6" name="Chart 48"/>
          <p:cNvGraphicFramePr/>
          <p:nvPr>
            <p:extLst>
              <p:ext uri="{D42A27DB-BD31-4B8C-83A1-F6EECF244321}">
                <p14:modId xmlns:p14="http://schemas.microsoft.com/office/powerpoint/2010/main" val="2417347944"/>
              </p:ext>
            </p:extLst>
          </p:nvPr>
        </p:nvGraphicFramePr>
        <p:xfrm>
          <a:off x="876300" y="1656000"/>
          <a:ext cx="7629525" cy="373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41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13000" y="961884"/>
            <a:ext cx="11041200" cy="5343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De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omvang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van de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lage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middenklasse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blijft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stabiel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de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samenstelling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wijzigt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onder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invloed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individualisering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immigratie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scolarisatie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gezinsverdunning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vergrijzing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Leeftijd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blijkt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belangrijke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breuklijn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Twee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realiteiten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inzake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levensstandaard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subjectieve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onzekerheid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binnen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lage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middenklasse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ouderen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mensen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op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actieve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leeftijd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De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lage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middenklasse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niet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zomaar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gelijkstellen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armoede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Deze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laatste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groep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heeft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minder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vaak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werk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lagere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levensstandaard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meer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subjectieve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onzekerheid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ernstiger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materieel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gedepriveerd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nl-B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Mobiliteit</a:t>
            </a:r>
            <a:r>
              <a:rPr lang="nl-B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uit armoede klein, mobiliteit in en uit lage middenklasse groter. Verschillend voor: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Ouderen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eindstation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actieve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leeftijd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tussenstation</a:t>
            </a:r>
            <a:endParaRPr lang="nl-B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B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18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6000" y="-94716"/>
            <a:ext cx="11041200" cy="1152000"/>
          </a:xfrm>
        </p:spPr>
        <p:txBody>
          <a:bodyPr>
            <a:normAutofit/>
          </a:bodyPr>
          <a:lstStyle/>
          <a:p>
            <a:r>
              <a:rPr lang="nl-BE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endParaRPr lang="nl-BE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9936" y="1052736"/>
            <a:ext cx="4462264" cy="2547714"/>
          </a:xfrm>
        </p:spPr>
        <p:txBody>
          <a:bodyPr/>
          <a:lstStyle/>
          <a:p>
            <a:pPr algn="l"/>
            <a:r>
              <a:rPr lang="nl-BE" b="1" dirty="0" smtClean="0">
                <a:latin typeface="Arial Narrow" panose="020B0606020202030204" pitchFamily="34" charset="0"/>
              </a:rPr>
              <a:t>DE VAL VAN DE LAGE MIDDENKLASSE?</a:t>
            </a:r>
            <a:endParaRPr lang="nl-BE" b="1" dirty="0">
              <a:latin typeface="Arial Narrow" panose="020B0606020202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91944" y="3861048"/>
            <a:ext cx="3704456" cy="177775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l-BE" dirty="0" smtClean="0">
                <a:latin typeface="Arial Narrow" panose="020B0606020202030204" pitchFamily="34" charset="0"/>
              </a:rPr>
              <a:t>OF HOE ARMOEDE AAN DE DEUR VAN DE LAGE MIDDENKLASSE KLOPT</a:t>
            </a:r>
            <a:endParaRPr lang="nl-BE" dirty="0">
              <a:latin typeface="Arial Narrow" panose="020B0606020202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80929"/>
            <a:ext cx="3715236" cy="174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24" y="764705"/>
            <a:ext cx="2617528" cy="21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64" y="4653137"/>
            <a:ext cx="3132385" cy="109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 rot="21284937">
            <a:off x="2697336" y="2243397"/>
            <a:ext cx="1725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Decenniumdoelen</a:t>
            </a:r>
          </a:p>
        </p:txBody>
      </p:sp>
    </p:spTree>
    <p:extLst>
      <p:ext uri="{BB962C8B-B14F-4D97-AF65-F5344CB8AC3E}">
        <p14:creationId xmlns:p14="http://schemas.microsoft.com/office/powerpoint/2010/main" val="7094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Laure-</a:t>
            </a:r>
            <a:r>
              <a:rPr lang="en-US" sz="1600" dirty="0" err="1" smtClean="0">
                <a:latin typeface="Calibri" panose="020F0502020204030204" pitchFamily="34" charset="0"/>
              </a:rPr>
              <a:t>lise</a:t>
            </a:r>
            <a:r>
              <a:rPr lang="en-US" sz="1600" dirty="0" smtClean="0">
                <a:latin typeface="Calibri" panose="020F0502020204030204" pitchFamily="34" charset="0"/>
              </a:rPr>
              <a:t> Robben, Aaron Van den </a:t>
            </a:r>
            <a:r>
              <a:rPr lang="en-US" sz="1600" dirty="0" err="1" smtClean="0">
                <a:latin typeface="Calibri" panose="020F0502020204030204" pitchFamily="34" charset="0"/>
              </a:rPr>
              <a:t>Heede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Wim</a:t>
            </a:r>
            <a:r>
              <a:rPr lang="en-US" sz="1600" dirty="0">
                <a:latin typeface="Calibri" panose="020F0502020204030204" pitchFamily="34" charset="0"/>
              </a:rPr>
              <a:t> Van </a:t>
            </a:r>
            <a:r>
              <a:rPr lang="en-US" sz="1600" dirty="0" err="1">
                <a:latin typeface="Calibri" panose="020F0502020204030204" pitchFamily="34" charset="0"/>
              </a:rPr>
              <a:t>Lancker</a:t>
            </a:r>
            <a:endParaRPr lang="en-US" sz="1600" dirty="0" smtClean="0">
              <a:latin typeface="Calibri" panose="020F0502020204030204" pitchFamily="34" charset="0"/>
            </a:endParaRPr>
          </a:p>
          <a:p>
            <a:endParaRPr lang="en-US" sz="1600" dirty="0" smtClean="0">
              <a:latin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</a:rPr>
              <a:t>Centre for </a:t>
            </a:r>
            <a:r>
              <a:rPr lang="en-US" sz="1600" dirty="0">
                <a:latin typeface="Calibri" panose="020F0502020204030204" pitchFamily="34" charset="0"/>
              </a:rPr>
              <a:t>Sociological </a:t>
            </a:r>
            <a:r>
              <a:rPr lang="en-US" sz="1600" dirty="0" smtClean="0">
                <a:latin typeface="Calibri" panose="020F0502020204030204" pitchFamily="34" charset="0"/>
              </a:rPr>
              <a:t>Research, KU Leuven</a:t>
            </a:r>
            <a:br>
              <a:rPr lang="en-US" sz="1600" dirty="0" smtClean="0">
                <a:latin typeface="Calibri" panose="020F0502020204030204" pitchFamily="34" charset="0"/>
              </a:rPr>
            </a:br>
            <a:r>
              <a:rPr lang="en-US" sz="1600" dirty="0" smtClean="0">
                <a:latin typeface="Calibri" panose="020F0502020204030204" pitchFamily="34" charset="0"/>
              </a:rPr>
              <a:t>Team Social Policy and Social Work</a:t>
            </a:r>
            <a:br>
              <a:rPr lang="en-US" sz="1600" dirty="0" smtClean="0">
                <a:latin typeface="Calibri" panose="020F0502020204030204" pitchFamily="34" charset="0"/>
              </a:rPr>
            </a:br>
            <a:r>
              <a:rPr lang="en-US" sz="1600" dirty="0" err="1" smtClean="0">
                <a:latin typeface="Calibri" panose="020F0502020204030204" pitchFamily="34" charset="0"/>
              </a:rPr>
              <a:t>Parkstraat</a:t>
            </a:r>
            <a:r>
              <a:rPr lang="en-US" sz="1600" dirty="0" smtClean="0">
                <a:latin typeface="Calibri" panose="020F0502020204030204" pitchFamily="34" charset="0"/>
              </a:rPr>
              <a:t> 45</a:t>
            </a:r>
            <a:br>
              <a:rPr lang="en-US" sz="1600" dirty="0" smtClean="0">
                <a:latin typeface="Calibri" panose="020F0502020204030204" pitchFamily="34" charset="0"/>
              </a:rPr>
            </a:br>
            <a:r>
              <a:rPr lang="en-US" sz="1600" dirty="0" smtClean="0">
                <a:latin typeface="Calibri" panose="020F0502020204030204" pitchFamily="34" charset="0"/>
              </a:rPr>
              <a:t>3000 Leuven</a:t>
            </a:r>
          </a:p>
          <a:p>
            <a:endParaRPr lang="en-US" sz="1600" dirty="0" smtClean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Onderzoeksproject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lage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middenklasse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België</a:t>
            </a:r>
            <a:endParaRPr lang="nl-B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Middenklasse</a:t>
            </a:r>
            <a:r>
              <a:rPr lang="en-US" dirty="0" smtClean="0"/>
              <a:t> </a:t>
            </a:r>
            <a:r>
              <a:rPr lang="en-US" dirty="0" err="1" smtClean="0"/>
              <a:t>afbakenen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 hand van </a:t>
            </a:r>
            <a:r>
              <a:rPr lang="en-US" dirty="0" err="1" smtClean="0"/>
              <a:t>netto</a:t>
            </a:r>
            <a:r>
              <a:rPr lang="en-US" dirty="0" smtClean="0"/>
              <a:t> </a:t>
            </a:r>
            <a:r>
              <a:rPr lang="en-US" dirty="0" err="1" smtClean="0"/>
              <a:t>beschikbaar</a:t>
            </a:r>
            <a:r>
              <a:rPr lang="en-US" dirty="0" smtClean="0"/>
              <a:t> equivalent </a:t>
            </a:r>
            <a:r>
              <a:rPr lang="en-US" dirty="0" err="1" smtClean="0"/>
              <a:t>gezinsinkomen</a:t>
            </a:r>
            <a:endParaRPr lang="en-US" dirty="0" smtClean="0"/>
          </a:p>
          <a:p>
            <a:r>
              <a:rPr lang="en-US" dirty="0" smtClean="0"/>
              <a:t>1985-2016</a:t>
            </a:r>
          </a:p>
          <a:p>
            <a:r>
              <a:rPr lang="en-US" dirty="0" err="1" smtClean="0"/>
              <a:t>Drie</a:t>
            </a:r>
            <a:r>
              <a:rPr lang="en-US" dirty="0" smtClean="0"/>
              <a:t> surveys:</a:t>
            </a:r>
          </a:p>
          <a:p>
            <a:pPr lvl="1"/>
            <a:r>
              <a:rPr lang="en-US" dirty="0" err="1" smtClean="0"/>
              <a:t>Sociaal</a:t>
            </a:r>
            <a:r>
              <a:rPr lang="en-US" dirty="0" smtClean="0"/>
              <a:t> </a:t>
            </a:r>
            <a:r>
              <a:rPr lang="en-US" dirty="0" err="1" smtClean="0"/>
              <a:t>Economisch</a:t>
            </a:r>
            <a:r>
              <a:rPr lang="en-US" dirty="0" smtClean="0"/>
              <a:t> Panel (SEP)</a:t>
            </a:r>
          </a:p>
          <a:p>
            <a:pPr lvl="2"/>
            <a:r>
              <a:rPr lang="en-US" dirty="0" smtClean="0"/>
              <a:t>1985, 1988, 1992, 1997</a:t>
            </a:r>
          </a:p>
          <a:p>
            <a:pPr lvl="1"/>
            <a:r>
              <a:rPr lang="en-US" dirty="0" smtClean="0"/>
              <a:t>European Community Household Panel (ECHP-</a:t>
            </a:r>
          </a:p>
          <a:p>
            <a:pPr lvl="2"/>
            <a:r>
              <a:rPr lang="en-US" dirty="0" smtClean="0"/>
              <a:t>1998, 1999, 2000</a:t>
            </a:r>
          </a:p>
          <a:p>
            <a:pPr lvl="1"/>
            <a:r>
              <a:rPr lang="en-US" dirty="0" smtClean="0"/>
              <a:t>European Union Statistics on Income and Living Conditions (EU-SILC)</a:t>
            </a:r>
          </a:p>
          <a:p>
            <a:pPr lvl="2"/>
            <a:r>
              <a:rPr lang="en-US" dirty="0" smtClean="0"/>
              <a:t>2005-2016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3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gaan</a:t>
            </a:r>
            <a:r>
              <a:rPr lang="en-US" dirty="0" smtClean="0"/>
              <a:t> we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werk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469049"/>
              </p:ext>
            </p:extLst>
          </p:nvPr>
        </p:nvGraphicFramePr>
        <p:xfrm>
          <a:off x="6033599" y="2365653"/>
          <a:ext cx="5806945" cy="1870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8481">
                  <a:extLst>
                    <a:ext uri="{9D8B030D-6E8A-4147-A177-3AD203B41FA5}">
                      <a16:colId xmlns="" xmlns:a16="http://schemas.microsoft.com/office/drawing/2014/main" val="1310082633"/>
                    </a:ext>
                  </a:extLst>
                </a:gridCol>
                <a:gridCol w="776841">
                  <a:extLst>
                    <a:ext uri="{9D8B030D-6E8A-4147-A177-3AD203B41FA5}">
                      <a16:colId xmlns="" xmlns:a16="http://schemas.microsoft.com/office/drawing/2014/main" val="3315435633"/>
                    </a:ext>
                  </a:extLst>
                </a:gridCol>
                <a:gridCol w="865235">
                  <a:extLst>
                    <a:ext uri="{9D8B030D-6E8A-4147-A177-3AD203B41FA5}">
                      <a16:colId xmlns="" xmlns:a16="http://schemas.microsoft.com/office/drawing/2014/main" val="2715105200"/>
                    </a:ext>
                  </a:extLst>
                </a:gridCol>
                <a:gridCol w="996213">
                  <a:extLst>
                    <a:ext uri="{9D8B030D-6E8A-4147-A177-3AD203B41FA5}">
                      <a16:colId xmlns="" xmlns:a16="http://schemas.microsoft.com/office/drawing/2014/main" val="577141743"/>
                    </a:ext>
                  </a:extLst>
                </a:gridCol>
                <a:gridCol w="865235">
                  <a:extLst>
                    <a:ext uri="{9D8B030D-6E8A-4147-A177-3AD203B41FA5}">
                      <a16:colId xmlns="" xmlns:a16="http://schemas.microsoft.com/office/drawing/2014/main" val="220007947"/>
                    </a:ext>
                  </a:extLst>
                </a:gridCol>
                <a:gridCol w="1194940">
                  <a:extLst>
                    <a:ext uri="{9D8B030D-6E8A-4147-A177-3AD203B41FA5}">
                      <a16:colId xmlns="" xmlns:a16="http://schemas.microsoft.com/office/drawing/2014/main" val="3461480259"/>
                    </a:ext>
                  </a:extLst>
                </a:gridCol>
              </a:tblGrid>
              <a:tr h="970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cap="all">
                          <a:effectLst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cap="all">
                          <a:effectLst/>
                        </a:rPr>
                        <a:t>Armen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cap="all">
                          <a:effectLst/>
                        </a:rPr>
                        <a:t>Lage middenklasse (Verder: </a:t>
                      </a:r>
                      <a:endParaRPr lang="nl-B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cap="all">
                          <a:effectLst/>
                        </a:rPr>
                        <a:t>Lage MKL)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cap="all">
                          <a:effectLst/>
                        </a:rPr>
                        <a:t>Kern middenklasse (Kern MKL)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cap="all">
                          <a:effectLst/>
                        </a:rPr>
                        <a:t>Hoge middenklasse (Hoge MKL)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cap="all" dirty="0">
                          <a:effectLst/>
                        </a:rPr>
                        <a:t>Rijken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28919310"/>
                  </a:ext>
                </a:extLst>
              </a:tr>
              <a:tr h="713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cap="all" dirty="0" smtClean="0">
                          <a:effectLst/>
                        </a:rPr>
                        <a:t>% mediaan </a:t>
                      </a:r>
                      <a:r>
                        <a:rPr lang="nl-BE" sz="1100" cap="all" dirty="0">
                          <a:effectLst/>
                        </a:rPr>
                        <a:t>inkomen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&lt; 60%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60-80%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80-120%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effectLst/>
                        </a:rPr>
                        <a:t>120-200%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&gt; 200%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1195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1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Evolutie</a:t>
            </a:r>
            <a:r>
              <a:rPr lang="en-US" dirty="0" smtClean="0"/>
              <a:t> van de </a:t>
            </a:r>
            <a:r>
              <a:rPr lang="en-US" dirty="0" err="1" smtClean="0"/>
              <a:t>mediane</a:t>
            </a:r>
            <a:r>
              <a:rPr lang="en-US" dirty="0" smtClean="0"/>
              <a:t> </a:t>
            </a:r>
            <a:r>
              <a:rPr lang="en-US" dirty="0" err="1" smtClean="0"/>
              <a:t>inkomens</a:t>
            </a:r>
            <a:endParaRPr lang="en-US" dirty="0"/>
          </a:p>
        </p:txBody>
      </p:sp>
      <p:graphicFrame>
        <p:nvGraphicFramePr>
          <p:cNvPr id="6" name="Grafiek 5"/>
          <p:cNvGraphicFramePr/>
          <p:nvPr>
            <p:extLst>
              <p:ext uri="{D42A27DB-BD31-4B8C-83A1-F6EECF244321}">
                <p14:modId xmlns:p14="http://schemas.microsoft.com/office/powerpoint/2010/main" val="2635830603"/>
              </p:ext>
            </p:extLst>
          </p:nvPr>
        </p:nvGraphicFramePr>
        <p:xfrm>
          <a:off x="576000" y="1359036"/>
          <a:ext cx="10637486" cy="436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763293"/>
              </p:ext>
            </p:extLst>
          </p:nvPr>
        </p:nvGraphicFramePr>
        <p:xfrm>
          <a:off x="1410995" y="1430632"/>
          <a:ext cx="1593462" cy="1897380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531154">
                  <a:extLst>
                    <a:ext uri="{9D8B030D-6E8A-4147-A177-3AD203B41FA5}">
                      <a16:colId xmlns="" xmlns:a16="http://schemas.microsoft.com/office/drawing/2014/main" val="2023196006"/>
                    </a:ext>
                  </a:extLst>
                </a:gridCol>
                <a:gridCol w="531154">
                  <a:extLst>
                    <a:ext uri="{9D8B030D-6E8A-4147-A177-3AD203B41FA5}">
                      <a16:colId xmlns="" xmlns:a16="http://schemas.microsoft.com/office/drawing/2014/main" val="3269135910"/>
                    </a:ext>
                  </a:extLst>
                </a:gridCol>
                <a:gridCol w="531154">
                  <a:extLst>
                    <a:ext uri="{9D8B030D-6E8A-4147-A177-3AD203B41FA5}">
                      <a16:colId xmlns="" xmlns:a16="http://schemas.microsoft.com/office/drawing/2014/main" val="340449425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u="none" strike="noStrike" dirty="0" smtClean="0">
                          <a:effectLst/>
                        </a:rPr>
                        <a:t>1985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u="none" strike="noStrike" dirty="0" smtClean="0">
                          <a:effectLst/>
                        </a:rPr>
                        <a:t>2016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40491125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€669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effectLst/>
                        </a:rPr>
                        <a:t>              </a:t>
                      </a:r>
                      <a:r>
                        <a:rPr lang="nl-BE" sz="1100" u="none" strike="noStrike" dirty="0" smtClean="0">
                          <a:effectLst/>
                        </a:rPr>
                        <a:t>€911   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6408211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LMK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€892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effectLst/>
                        </a:rPr>
                        <a:t>           </a:t>
                      </a:r>
                      <a:r>
                        <a:rPr lang="nl-BE" sz="1100" u="none" strike="noStrike" dirty="0" smtClean="0">
                          <a:effectLst/>
                        </a:rPr>
                        <a:t>€1281   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1982126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KMK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€1238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effectLst/>
                        </a:rPr>
                        <a:t>           </a:t>
                      </a:r>
                      <a:r>
                        <a:rPr lang="nl-BE" sz="1100" u="none" strike="noStrike" dirty="0" smtClean="0">
                          <a:effectLst/>
                        </a:rPr>
                        <a:t>€1856   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1688171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HMK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€1783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effectLst/>
                        </a:rPr>
                        <a:t>           </a:t>
                      </a:r>
                      <a:r>
                        <a:rPr lang="nl-BE" sz="1100" u="none" strike="noStrike" dirty="0" smtClean="0">
                          <a:effectLst/>
                        </a:rPr>
                        <a:t>€2650   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38099449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RIJK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€2912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effectLst/>
                        </a:rPr>
                        <a:t>           </a:t>
                      </a:r>
                      <a:r>
                        <a:rPr lang="nl-BE" sz="1100" u="none" strike="noStrike" dirty="0" smtClean="0">
                          <a:effectLst/>
                        </a:rPr>
                        <a:t>€4272   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3174852446"/>
                  </a:ext>
                </a:extLst>
              </a:tr>
            </a:tbl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759252" y="5791261"/>
            <a:ext cx="2896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Uitgedrukt</a:t>
            </a:r>
            <a:r>
              <a:rPr lang="en-US" sz="1600" dirty="0" smtClean="0"/>
              <a:t> in </a:t>
            </a:r>
            <a:r>
              <a:rPr lang="en-US" sz="1600" dirty="0" err="1" smtClean="0"/>
              <a:t>prijzen</a:t>
            </a:r>
            <a:r>
              <a:rPr lang="en-US" sz="1600" dirty="0" smtClean="0"/>
              <a:t> van 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626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5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17568" y="0"/>
            <a:ext cx="11041200" cy="1152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middenklasse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België</a:t>
            </a:r>
            <a:endParaRPr lang="nl-BE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039367"/>
              </p:ext>
            </p:extLst>
          </p:nvPr>
        </p:nvGraphicFramePr>
        <p:xfrm>
          <a:off x="1677102" y="1152000"/>
          <a:ext cx="8899551" cy="4924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hthoekig bijschrift 1"/>
          <p:cNvSpPr/>
          <p:nvPr/>
        </p:nvSpPr>
        <p:spPr>
          <a:xfrm>
            <a:off x="2495550" y="1142475"/>
            <a:ext cx="771525" cy="50482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38%</a:t>
            </a:r>
            <a:endParaRPr lang="en-US" dirty="0"/>
          </a:p>
        </p:txBody>
      </p:sp>
      <p:sp>
        <p:nvSpPr>
          <p:cNvPr id="7" name="Rechthoekig bijschrift 6"/>
          <p:cNvSpPr/>
          <p:nvPr/>
        </p:nvSpPr>
        <p:spPr>
          <a:xfrm>
            <a:off x="9620250" y="1637523"/>
            <a:ext cx="771525" cy="50482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33%</a:t>
            </a:r>
            <a:endParaRPr lang="en-US" dirty="0"/>
          </a:p>
        </p:txBody>
      </p:sp>
      <p:sp>
        <p:nvSpPr>
          <p:cNvPr id="8" name="Rechthoekig bijschrift 7"/>
          <p:cNvSpPr/>
          <p:nvPr/>
        </p:nvSpPr>
        <p:spPr>
          <a:xfrm>
            <a:off x="10006012" y="3418285"/>
            <a:ext cx="771525" cy="504825"/>
          </a:xfrm>
          <a:prstGeom prst="wedgeRectCallout">
            <a:avLst>
              <a:gd name="adj1" fmla="val -65277"/>
              <a:gd name="adj2" fmla="val 4929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16%</a:t>
            </a:r>
            <a:endParaRPr lang="en-US" dirty="0"/>
          </a:p>
        </p:txBody>
      </p:sp>
      <p:sp>
        <p:nvSpPr>
          <p:cNvPr id="9" name="Rechthoekig bijschrift 8"/>
          <p:cNvSpPr/>
          <p:nvPr/>
        </p:nvSpPr>
        <p:spPr>
          <a:xfrm>
            <a:off x="2205037" y="3817144"/>
            <a:ext cx="771525" cy="504825"/>
          </a:xfrm>
          <a:prstGeom prst="wedgeRectCallout">
            <a:avLst>
              <a:gd name="adj1" fmla="val -3549"/>
              <a:gd name="adj2" fmla="val 7948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10" name="Rechthoekig bijschrift 9"/>
          <p:cNvSpPr/>
          <p:nvPr/>
        </p:nvSpPr>
        <p:spPr>
          <a:xfrm>
            <a:off x="2333625" y="2924175"/>
            <a:ext cx="642938" cy="397669"/>
          </a:xfrm>
          <a:prstGeom prst="wedgeRectCallout">
            <a:avLst>
              <a:gd name="adj1" fmla="val -3549"/>
              <a:gd name="adj2" fmla="val 79481"/>
            </a:avLst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0%</a:t>
            </a:r>
            <a:endParaRPr lang="en-US" dirty="0"/>
          </a:p>
        </p:txBody>
      </p:sp>
      <p:sp>
        <p:nvSpPr>
          <p:cNvPr id="11" name="Rechthoekig bijschrift 10"/>
          <p:cNvSpPr/>
          <p:nvPr/>
        </p:nvSpPr>
        <p:spPr>
          <a:xfrm>
            <a:off x="9166953" y="3076575"/>
            <a:ext cx="642938" cy="397669"/>
          </a:xfrm>
          <a:prstGeom prst="wedgeRectCallout">
            <a:avLst>
              <a:gd name="adj1" fmla="val -3549"/>
              <a:gd name="adj2" fmla="val 79481"/>
            </a:avLst>
          </a:prstGeo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3253" y="149988"/>
            <a:ext cx="11041200" cy="1152000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Regionale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verschillen</a:t>
            </a:r>
            <a:endParaRPr lang="nl-BE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Grafiek 3"/>
          <p:cNvGraphicFramePr/>
          <p:nvPr>
            <p:extLst>
              <p:ext uri="{D42A27DB-BD31-4B8C-83A1-F6EECF244321}">
                <p14:modId xmlns:p14="http://schemas.microsoft.com/office/powerpoint/2010/main" val="3102889439"/>
              </p:ext>
            </p:extLst>
          </p:nvPr>
        </p:nvGraphicFramePr>
        <p:xfrm>
          <a:off x="2743962" y="3670353"/>
          <a:ext cx="7695437" cy="207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ek 5"/>
          <p:cNvGraphicFramePr/>
          <p:nvPr>
            <p:extLst>
              <p:ext uri="{D42A27DB-BD31-4B8C-83A1-F6EECF244321}">
                <p14:modId xmlns:p14="http://schemas.microsoft.com/office/powerpoint/2010/main" val="2245382206"/>
              </p:ext>
            </p:extLst>
          </p:nvPr>
        </p:nvGraphicFramePr>
        <p:xfrm>
          <a:off x="2743962" y="1555460"/>
          <a:ext cx="7695437" cy="198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05339" y="2548493"/>
            <a:ext cx="9386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1985</a:t>
            </a:r>
            <a:endParaRPr lang="nl-BE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9107" y="4707219"/>
            <a:ext cx="9386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endParaRPr lang="nl-BE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65+-</a:t>
            </a:r>
            <a:r>
              <a:rPr lang="en-US" dirty="0" err="1" smtClean="0"/>
              <a:t>ers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vroeger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1985</a:t>
            </a:r>
            <a:r>
              <a:rPr lang="en-US" dirty="0" smtClean="0"/>
              <a:t>: 	20% van de </a:t>
            </a:r>
            <a:r>
              <a:rPr lang="en-US" dirty="0" err="1" smtClean="0"/>
              <a:t>lage</a:t>
            </a:r>
            <a:r>
              <a:rPr lang="en-US" dirty="0" smtClean="0"/>
              <a:t> </a:t>
            </a:r>
            <a:r>
              <a:rPr lang="en-US" dirty="0" err="1" smtClean="0"/>
              <a:t>middenklasse</a:t>
            </a:r>
            <a:r>
              <a:rPr lang="en-US" dirty="0" smtClean="0"/>
              <a:t> was 65+</a:t>
            </a:r>
          </a:p>
          <a:p>
            <a:endParaRPr lang="en-US" dirty="0" smtClean="0"/>
          </a:p>
          <a:p>
            <a:r>
              <a:rPr lang="en-US" i="1" dirty="0" smtClean="0"/>
              <a:t>2016</a:t>
            </a:r>
            <a:r>
              <a:rPr lang="en-US" dirty="0" smtClean="0"/>
              <a:t>: 	32% van de </a:t>
            </a:r>
            <a:r>
              <a:rPr lang="en-US" dirty="0" err="1" smtClean="0"/>
              <a:t>lage</a:t>
            </a:r>
            <a:r>
              <a:rPr lang="en-US" dirty="0" smtClean="0"/>
              <a:t> </a:t>
            </a:r>
            <a:r>
              <a:rPr lang="en-US" dirty="0" err="1" smtClean="0"/>
              <a:t>middenklasse</a:t>
            </a:r>
            <a:r>
              <a:rPr lang="en-US" dirty="0" smtClean="0"/>
              <a:t> is 65+</a:t>
            </a:r>
          </a:p>
          <a:p>
            <a:endParaRPr lang="en-US" dirty="0"/>
          </a:p>
          <a:p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enkele</a:t>
            </a:r>
            <a:r>
              <a:rPr lang="en-US" dirty="0" smtClean="0"/>
              <a:t> </a:t>
            </a:r>
            <a:r>
              <a:rPr lang="en-US" dirty="0" err="1" smtClean="0"/>
              <a:t>inkomensklasse</a:t>
            </a:r>
            <a:r>
              <a:rPr lang="en-US" dirty="0" smtClean="0"/>
              <a:t> ‘</a:t>
            </a:r>
            <a:r>
              <a:rPr lang="en-US" dirty="0" err="1" smtClean="0"/>
              <a:t>bevat</a:t>
            </a:r>
            <a:r>
              <a:rPr lang="en-US" dirty="0" smtClean="0"/>
              <a:t>’ </a:t>
            </a:r>
            <a:r>
              <a:rPr lang="en-US" dirty="0" err="1" smtClean="0"/>
              <a:t>zoveel</a:t>
            </a:r>
            <a:r>
              <a:rPr lang="en-US" dirty="0" smtClean="0"/>
              <a:t> </a:t>
            </a:r>
            <a:r>
              <a:rPr lang="en-US" dirty="0" err="1" smtClean="0"/>
              <a:t>ouderen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lage</a:t>
            </a:r>
            <a:r>
              <a:rPr lang="en-US" dirty="0" smtClean="0"/>
              <a:t> </a:t>
            </a:r>
            <a:r>
              <a:rPr lang="en-US" dirty="0" err="1" smtClean="0"/>
              <a:t>middenklasse</a:t>
            </a:r>
            <a:r>
              <a:rPr lang="en-US" dirty="0" smtClean="0"/>
              <a:t> is </a:t>
            </a:r>
            <a:r>
              <a:rPr lang="en-US" dirty="0" err="1" smtClean="0"/>
              <a:t>vergrijsd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alleenstaanden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alleenstaande</a:t>
            </a:r>
            <a:r>
              <a:rPr lang="en-US" dirty="0" smtClean="0"/>
              <a:t> </a:t>
            </a:r>
            <a:r>
              <a:rPr lang="en-US" dirty="0" err="1" smtClean="0"/>
              <a:t>ouders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vroeger</a:t>
            </a:r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1985</a:t>
            </a:r>
            <a:r>
              <a:rPr lang="en-US" dirty="0" smtClean="0"/>
              <a:t>: 	9% was </a:t>
            </a:r>
            <a:r>
              <a:rPr lang="en-US" dirty="0" err="1" smtClean="0"/>
              <a:t>alleenstaand</a:t>
            </a:r>
            <a:r>
              <a:rPr lang="en-US" dirty="0" smtClean="0"/>
              <a:t>, 4% </a:t>
            </a:r>
            <a:r>
              <a:rPr lang="en-US" dirty="0" err="1" smtClean="0"/>
              <a:t>alleenstaande</a:t>
            </a:r>
            <a:r>
              <a:rPr lang="en-US" dirty="0" smtClean="0"/>
              <a:t> </a:t>
            </a:r>
            <a:r>
              <a:rPr lang="en-US" dirty="0" err="1" smtClean="0"/>
              <a:t>ouder</a:t>
            </a:r>
            <a:r>
              <a:rPr lang="en-US" dirty="0" smtClean="0"/>
              <a:t>, 43% </a:t>
            </a:r>
            <a:r>
              <a:rPr lang="en-US" dirty="0" err="1" smtClean="0"/>
              <a:t>koppels</a:t>
            </a:r>
            <a:r>
              <a:rPr lang="en-US" dirty="0" smtClean="0"/>
              <a:t> met 		</a:t>
            </a:r>
            <a:r>
              <a:rPr lang="en-US" dirty="0" err="1" smtClean="0"/>
              <a:t>kinderen</a:t>
            </a:r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2016</a:t>
            </a:r>
            <a:r>
              <a:rPr lang="en-US" dirty="0" smtClean="0"/>
              <a:t>: 	25% </a:t>
            </a:r>
            <a:r>
              <a:rPr lang="en-US" dirty="0" err="1" smtClean="0"/>
              <a:t>alleenstaand</a:t>
            </a:r>
            <a:r>
              <a:rPr lang="en-US" dirty="0" smtClean="0"/>
              <a:t>, 9% </a:t>
            </a:r>
            <a:r>
              <a:rPr lang="en-US" dirty="0" err="1" smtClean="0"/>
              <a:t>alleenstaande</a:t>
            </a:r>
            <a:r>
              <a:rPr lang="en-US" dirty="0" smtClean="0"/>
              <a:t> </a:t>
            </a:r>
            <a:r>
              <a:rPr lang="en-US" dirty="0" err="1" smtClean="0"/>
              <a:t>ouders</a:t>
            </a:r>
            <a:r>
              <a:rPr lang="en-US" dirty="0" smtClean="0"/>
              <a:t>, 28% </a:t>
            </a:r>
            <a:r>
              <a:rPr lang="en-US" dirty="0" err="1" smtClean="0"/>
              <a:t>koppels</a:t>
            </a:r>
            <a:r>
              <a:rPr lang="en-US" dirty="0" smtClean="0"/>
              <a:t> met 		</a:t>
            </a:r>
            <a:r>
              <a:rPr lang="en-US" dirty="0" err="1" smtClean="0"/>
              <a:t>kinderen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de </a:t>
            </a:r>
            <a:r>
              <a:rPr lang="en-US" dirty="0" err="1" smtClean="0"/>
              <a:t>groep</a:t>
            </a:r>
            <a:r>
              <a:rPr lang="en-US" dirty="0" smtClean="0"/>
              <a:t> </a:t>
            </a:r>
            <a:r>
              <a:rPr lang="en-US" dirty="0" err="1" smtClean="0"/>
              <a:t>armen</a:t>
            </a:r>
            <a:r>
              <a:rPr lang="en-US" dirty="0" smtClean="0"/>
              <a:t>: 15% </a:t>
            </a:r>
            <a:r>
              <a:rPr lang="en-US" dirty="0" err="1" smtClean="0"/>
              <a:t>alleenstaande</a:t>
            </a:r>
            <a:r>
              <a:rPr lang="en-US" dirty="0" smtClean="0"/>
              <a:t> </a:t>
            </a:r>
            <a:r>
              <a:rPr lang="en-US" dirty="0" err="1" smtClean="0"/>
              <a:t>ouders</a:t>
            </a:r>
            <a:r>
              <a:rPr lang="en-US" dirty="0" smtClean="0"/>
              <a:t> in 2016 versus 5% in 1985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lage</a:t>
            </a:r>
            <a:r>
              <a:rPr lang="en-US" dirty="0" smtClean="0"/>
              <a:t> </a:t>
            </a:r>
            <a:r>
              <a:rPr lang="en-US" dirty="0" err="1" smtClean="0"/>
              <a:t>middenklasse</a:t>
            </a:r>
            <a:r>
              <a:rPr lang="en-US" dirty="0" smtClean="0"/>
              <a:t> is </a:t>
            </a:r>
            <a:r>
              <a:rPr lang="en-US" dirty="0" err="1" smtClean="0"/>
              <a:t>geïndividualiseerd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Scholingsgraad</a:t>
            </a:r>
            <a:r>
              <a:rPr lang="en-US" sz="2000" dirty="0" smtClean="0"/>
              <a:t>: </a:t>
            </a:r>
            <a:r>
              <a:rPr lang="en-US" sz="2000" dirty="0" err="1" smtClean="0"/>
              <a:t>veel</a:t>
            </a:r>
            <a:r>
              <a:rPr lang="en-US" sz="2000" dirty="0" smtClean="0"/>
              <a:t> minder </a:t>
            </a:r>
            <a:r>
              <a:rPr lang="en-US" sz="2000" dirty="0" err="1" smtClean="0"/>
              <a:t>laaggeschoolden</a:t>
            </a:r>
            <a:r>
              <a:rPr lang="en-US" sz="2000" dirty="0" smtClean="0"/>
              <a:t>, maar die </a:t>
            </a:r>
            <a:r>
              <a:rPr lang="en-US" sz="2000" dirty="0" err="1" smtClean="0"/>
              <a:t>zijn</a:t>
            </a:r>
            <a:r>
              <a:rPr lang="en-US" sz="2000" dirty="0" smtClean="0"/>
              <a:t> </a:t>
            </a:r>
            <a:r>
              <a:rPr lang="en-US" sz="2000" dirty="0" err="1" smtClean="0"/>
              <a:t>veel</a:t>
            </a:r>
            <a:r>
              <a:rPr lang="en-US" sz="2000" dirty="0" smtClean="0"/>
              <a:t> </a:t>
            </a:r>
            <a:r>
              <a:rPr lang="en-US" sz="2000" dirty="0" err="1" smtClean="0"/>
              <a:t>meer</a:t>
            </a:r>
            <a:r>
              <a:rPr lang="en-US" sz="2000" dirty="0" smtClean="0"/>
              <a:t> </a:t>
            </a:r>
            <a:r>
              <a:rPr lang="en-US" sz="2000" dirty="0" err="1" smtClean="0"/>
              <a:t>geconcentreerd</a:t>
            </a:r>
            <a:r>
              <a:rPr lang="en-US" sz="2000" dirty="0" smtClean="0"/>
              <a:t> in de </a:t>
            </a:r>
            <a:r>
              <a:rPr lang="en-US" sz="2000" dirty="0" err="1" smtClean="0"/>
              <a:t>groep</a:t>
            </a:r>
            <a:r>
              <a:rPr lang="en-US" sz="2000" dirty="0" smtClean="0"/>
              <a:t> </a:t>
            </a:r>
            <a:r>
              <a:rPr lang="en-US" sz="2000" dirty="0" err="1" smtClean="0"/>
              <a:t>armen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in de </a:t>
            </a:r>
            <a:r>
              <a:rPr lang="en-US" sz="2000" dirty="0" err="1" smtClean="0"/>
              <a:t>lage</a:t>
            </a:r>
            <a:r>
              <a:rPr lang="en-US" sz="2000" dirty="0" smtClean="0"/>
              <a:t> </a:t>
            </a:r>
            <a:r>
              <a:rPr lang="en-US" sz="2000" dirty="0" err="1" smtClean="0"/>
              <a:t>middenklasse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Immigratie</a:t>
            </a:r>
            <a:r>
              <a:rPr lang="en-US" sz="2000" dirty="0" smtClean="0"/>
              <a:t>: </a:t>
            </a:r>
            <a:r>
              <a:rPr lang="en-US" sz="2000" dirty="0" err="1" smtClean="0"/>
              <a:t>aandeel</a:t>
            </a:r>
            <a:r>
              <a:rPr lang="en-US" sz="2000" dirty="0" smtClean="0"/>
              <a:t> </a:t>
            </a:r>
            <a:r>
              <a:rPr lang="en-US" sz="2000" dirty="0" err="1" smtClean="0"/>
              <a:t>Belgen</a:t>
            </a:r>
            <a:r>
              <a:rPr lang="en-US" sz="2000" dirty="0" smtClean="0"/>
              <a:t> in de </a:t>
            </a:r>
            <a:r>
              <a:rPr lang="en-US" sz="2000" dirty="0" err="1" smtClean="0"/>
              <a:t>lage</a:t>
            </a:r>
            <a:r>
              <a:rPr lang="en-US" sz="2000" dirty="0" smtClean="0"/>
              <a:t> </a:t>
            </a:r>
            <a:r>
              <a:rPr lang="en-US" sz="2000" dirty="0" err="1" smtClean="0"/>
              <a:t>middenklasse</a:t>
            </a:r>
            <a:r>
              <a:rPr lang="en-US" sz="2000" dirty="0" smtClean="0"/>
              <a:t> </a:t>
            </a:r>
            <a:r>
              <a:rPr lang="nl-BE" sz="2000" dirty="0" smtClean="0"/>
              <a:t>is </a:t>
            </a:r>
            <a:r>
              <a:rPr lang="nl-BE" sz="2000" dirty="0"/>
              <a:t>gedaald van 92% naar 88</a:t>
            </a:r>
            <a:r>
              <a:rPr lang="nl-BE" sz="2000" dirty="0" smtClean="0"/>
              <a:t>% tussen 1985 en 2016. </a:t>
            </a:r>
          </a:p>
          <a:p>
            <a:r>
              <a:rPr lang="nl-BE" sz="2000" dirty="0" smtClean="0"/>
              <a:t>Dit </a:t>
            </a:r>
            <a:r>
              <a:rPr lang="nl-BE" sz="2000" dirty="0"/>
              <a:t>is echter een veel minder sterke daling dan in de groep armen. </a:t>
            </a:r>
            <a:r>
              <a:rPr lang="nl-BE" sz="2000" dirty="0" smtClean="0"/>
              <a:t>In 1985 hadden 92% van de armen de Belgische nationaliteit, vandaag is dat 77%. Het zijn </a:t>
            </a:r>
            <a:r>
              <a:rPr lang="nl-BE" sz="2000" dirty="0"/>
              <a:t>vooral de recente nieuwkomers die in die groep belanden.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Centre for Sociological Research, KU Leuven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9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sociodemografische</a:t>
            </a:r>
            <a:r>
              <a:rPr lang="en-US" dirty="0" smtClean="0"/>
              <a:t> </a:t>
            </a:r>
            <a:r>
              <a:rPr lang="en-US" dirty="0" err="1" smtClean="0"/>
              <a:t>kenmerken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921</Words>
  <Application>Microsoft Office PowerPoint</Application>
  <PresentationFormat>Breedbeeld</PresentationFormat>
  <Paragraphs>263</Paragraphs>
  <Slides>19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Calibri</vt:lpstr>
      <vt:lpstr>Times New Roman</vt:lpstr>
      <vt:lpstr>Wingdings</vt:lpstr>
      <vt:lpstr>KU Leuven</vt:lpstr>
      <vt:lpstr>KU Leuven Sedes</vt:lpstr>
      <vt:lpstr>Kantoorthema</vt:lpstr>
      <vt:lpstr>1_Kantoorthema</vt:lpstr>
      <vt:lpstr>DE VAL VAN DE LAGE MIDDENKLASSE?</vt:lpstr>
      <vt:lpstr>Onderzoeksproject   De lage middenklasse in België</vt:lpstr>
      <vt:lpstr>Hoe gaan we te werk?</vt:lpstr>
      <vt:lpstr>Evolutie van de mediane inkomens</vt:lpstr>
      <vt:lpstr>De middenklasse in België</vt:lpstr>
      <vt:lpstr>Regionale verschillen</vt:lpstr>
      <vt:lpstr>De lage middenklasse is vergrijsd</vt:lpstr>
      <vt:lpstr>De lage middenklasse is geïndividualiseerd</vt:lpstr>
      <vt:lpstr>Andere sociodemografische kenmerken</vt:lpstr>
      <vt:lpstr>Tewerkstelling: aandeel actieven met inkomen uit arbeid</vt:lpstr>
      <vt:lpstr>Sociale mobiliteit</vt:lpstr>
      <vt:lpstr>Sociale mobiliteit in de lage middenklasse</vt:lpstr>
      <vt:lpstr>Sociale mobiliteit in de lage middenklasse</vt:lpstr>
      <vt:lpstr>Overheidsherverdeling</vt:lpstr>
      <vt:lpstr>Levensstandaard: eigenaars naar leeftijdsgroep</vt:lpstr>
      <vt:lpstr>Levensstandaard: zich geen vakantie kunnen veroorloven</vt:lpstr>
      <vt:lpstr>Levensstandaard: eindjes niet aan elkaar kunnen knopen</vt:lpstr>
      <vt:lpstr>Conclusie</vt:lpstr>
      <vt:lpstr>DE VAL VAN DE LAGE MIDDENKLASSE?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2019-01-08T09:03:00Z</dcterms:modified>
</cp:coreProperties>
</file>